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8"/>
  </p:notesMasterIdLst>
  <p:sldIdLst>
    <p:sldId id="405" r:id="rId5"/>
    <p:sldId id="576" r:id="rId6"/>
    <p:sldId id="558" r:id="rId7"/>
    <p:sldId id="570" r:id="rId8"/>
    <p:sldId id="260" r:id="rId9"/>
    <p:sldId id="280" r:id="rId10"/>
    <p:sldId id="267" r:id="rId11"/>
    <p:sldId id="268" r:id="rId12"/>
    <p:sldId id="262" r:id="rId13"/>
    <p:sldId id="567" r:id="rId14"/>
    <p:sldId id="560" r:id="rId15"/>
    <p:sldId id="569" r:id="rId16"/>
    <p:sldId id="1547" r:id="rId17"/>
    <p:sldId id="421" r:id="rId18"/>
    <p:sldId id="571" r:id="rId19"/>
    <p:sldId id="564" r:id="rId20"/>
    <p:sldId id="270" r:id="rId21"/>
    <p:sldId id="272" r:id="rId22"/>
    <p:sldId id="273" r:id="rId23"/>
    <p:sldId id="3573" r:id="rId24"/>
    <p:sldId id="3575" r:id="rId25"/>
    <p:sldId id="568" r:id="rId26"/>
    <p:sldId id="3572" r:id="rId27"/>
    <p:sldId id="3574" r:id="rId28"/>
    <p:sldId id="563" r:id="rId29"/>
    <p:sldId id="389" r:id="rId30"/>
    <p:sldId id="578" r:id="rId31"/>
    <p:sldId id="575" r:id="rId32"/>
    <p:sldId id="1548" r:id="rId33"/>
    <p:sldId id="557" r:id="rId34"/>
    <p:sldId id="577" r:id="rId35"/>
    <p:sldId id="932" r:id="rId36"/>
    <p:sldId id="933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wen K. Smith" initials="OKS" lastIdx="2" clrIdx="0">
    <p:extLst>
      <p:ext uri="{19B8F6BF-5375-455C-9EA6-DF929625EA0E}">
        <p15:presenceInfo xmlns:p15="http://schemas.microsoft.com/office/powerpoint/2012/main" userId="S::osmith@worldbank.org::5db75c42-916f-4ae7-8db3-abcc7ca761c6" providerId="AD"/>
      </p:ext>
    </p:extLst>
  </p:cmAuthor>
  <p:cmAuthor id="2" name="Rifat Hasan" initials="RH" lastIdx="6" clrIdx="1">
    <p:extLst>
      <p:ext uri="{19B8F6BF-5375-455C-9EA6-DF929625EA0E}">
        <p15:presenceInfo xmlns:p15="http://schemas.microsoft.com/office/powerpoint/2012/main" userId="S::rhasan@worldbank.org::1d5132c0-13e7-4e98-9f2b-cbc774346958" providerId="AD"/>
      </p:ext>
    </p:extLst>
  </p:cmAuthor>
  <p:cmAuthor id="3" name="Ajay Tandon" initials="AT" lastIdx="2" clrIdx="2">
    <p:extLst>
      <p:ext uri="{19B8F6BF-5375-455C-9EA6-DF929625EA0E}">
        <p15:presenceInfo xmlns:p15="http://schemas.microsoft.com/office/powerpoint/2012/main" userId="S::atandon@worldbank.org::a480ed10-ee13-477c-b6ae-5e072d0fb18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B5EA"/>
    <a:srgbClr val="B24E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BDCDD2-4686-486E-8BC1-64AE2D5BCA92}" v="96" dt="2020-07-01T17:09:14.271"/>
  </p1510:revLst>
</p1510:revInfo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commentAuthors" Target="commentAuthor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worldbankgroup-my.sharepoint.com/personal/rhasan_worldbank_org/Documents/WBG%20Data_RH/Documents/India/SAR%20HC%20Business%20Plan/Population%20pyramids%20SA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worldbankgroup-my.sharepoint.com/personal/rhasan_worldbank_org/Documents/WBG%20Data_RH/Documents/India/SAR%20HC%20Business%20Plan/Population%20pyramids%20SAR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9EB-4435-ACC4-ABA2DA292D48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9EB-4435-ACC4-ABA2DA292D48}"/>
              </c:ext>
            </c:extLst>
          </c:dPt>
          <c:dLbls>
            <c:dLbl>
              <c:idx val="0"/>
              <c:layout>
                <c:manualLayout>
                  <c:x val="-0.14603749797061399"/>
                  <c:y val="0.121316108437279"/>
                </c:manualLayout>
              </c:layout>
              <c:tx>
                <c:rich>
                  <a:bodyPr/>
                  <a:lstStyle/>
                  <a:p>
                    <a:fld id="{6B4C079F-8A8C-E140-B3B7-AF79BE1A6DA2}" type="CATEGORYNAME">
                      <a:rPr lang="en-US" smtClean="0"/>
                      <a:pPr/>
                      <a:t>[CATEGORY NAME]</a:t>
                    </a:fld>
                    <a:endParaRPr lang="en-US" baseline="0" dirty="0"/>
                  </a:p>
                  <a:p>
                    <a:r>
                      <a:rPr lang="en-US" baseline="0" dirty="0"/>
                      <a:t> </a:t>
                    </a:r>
                    <a:fld id="{D10F9FB4-FDA1-EF4B-A8E1-EEF20F4EAD27}" type="VALUE">
                      <a:rPr lang="en-US" baseline="0" smtClean="0"/>
                      <a:pPr/>
                      <a:t>[VALUE]</a:t>
                    </a:fld>
                    <a:r>
                      <a:rPr lang="en-US" baseline="0" dirty="0"/>
                      <a:t> m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7882029339853301"/>
                      <c:h val="0.29079094330145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9EB-4435-ACC4-ABA2DA292D48}"/>
                </c:ext>
              </c:extLst>
            </c:dLbl>
            <c:dLbl>
              <c:idx val="1"/>
              <c:layout>
                <c:manualLayout>
                  <c:x val="0.19766278208458499"/>
                  <c:y val="-8.005493521191910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bg1"/>
                        </a:solidFill>
                        <a:latin typeface="Avenir Roman" panose="02000503020000020003" pitchFamily="2" charset="0"/>
                        <a:ea typeface="+mn-ea"/>
                        <a:cs typeface="+mn-cs"/>
                      </a:defRPr>
                    </a:pPr>
                    <a:fld id="{3D431A59-5F20-DD4B-9DC0-9764A40DB92D}" type="CATEGORYNAME">
                      <a:rPr lang="en-US" sz="1200" b="1" smtClean="0"/>
                      <a:pPr>
                        <a:defRPr sz="1200" b="1">
                          <a:solidFill>
                            <a:schemeClr val="bg1"/>
                          </a:solidFill>
                          <a:latin typeface="Avenir Roman" panose="02000503020000020003" pitchFamily="2" charset="0"/>
                        </a:defRPr>
                      </a:pPr>
                      <a:t>[CATEGORY NAME]</a:t>
                    </a:fld>
                    <a:endParaRPr lang="en-US" sz="1200" b="1" baseline="0" dirty="0"/>
                  </a:p>
                  <a:p>
                    <a:pPr>
                      <a:defRPr sz="1200" b="1">
                        <a:solidFill>
                          <a:schemeClr val="bg1"/>
                        </a:solidFill>
                        <a:latin typeface="Avenir Roman" panose="02000503020000020003" pitchFamily="2" charset="0"/>
                      </a:defRPr>
                    </a:pPr>
                    <a:r>
                      <a:rPr lang="en-US" sz="1200" b="1" baseline="0" dirty="0"/>
                      <a:t> </a:t>
                    </a:r>
                    <a:fld id="{1A4E5608-91D2-7949-9B15-5FCB1A0E5A7D}" type="VALUE">
                      <a:rPr lang="en-US" sz="1200" b="1" baseline="0" smtClean="0"/>
                      <a:pPr>
                        <a:defRPr sz="1200" b="1">
                          <a:solidFill>
                            <a:schemeClr val="bg1"/>
                          </a:solidFill>
                          <a:latin typeface="Avenir Roman" panose="02000503020000020003" pitchFamily="2" charset="0"/>
                        </a:defRPr>
                      </a:pPr>
                      <a:t>[VALUE]</a:t>
                    </a:fld>
                    <a:r>
                      <a:rPr lang="en-US" sz="1200" b="1" baseline="0" dirty="0"/>
                      <a:t> m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Avenir Roman" panose="02000503020000020003" pitchFamily="2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735330073349601"/>
                      <c:h val="0.21214936744005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9EB-4435-ACC4-ABA2DA292D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Avenir Roman" panose="02000503020000020003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Non-utilization</c:v>
                </c:pt>
                <c:pt idx="1">
                  <c:v>Poor quality</c:v>
                </c:pt>
              </c:strCache>
            </c:strRef>
          </c:cat>
          <c:val>
            <c:numRef>
              <c:f>Sheet1!$B$2:$B$3</c:f>
              <c:numCache>
                <c:formatCode>0.0</c:formatCode>
                <c:ptCount val="2"/>
                <c:pt idx="0" formatCode="General">
                  <c:v>3.6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9EB-4435-ACC4-ABA2DA292D48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000" b="1" i="0" u="none" strike="noStrike" baseline="0">
                <a:effectLst/>
              </a:rPr>
              <a:t>India</a:t>
            </a:r>
            <a:r>
              <a:rPr lang="en-US" sz="1000" baseline="0"/>
              <a:t> 2015</a:t>
            </a:r>
            <a:endParaRPr lang="en-US" sz="1000"/>
          </a:p>
        </c:rich>
      </c:tx>
      <c:layout>
        <c:manualLayout>
          <c:xMode val="edge"/>
          <c:yMode val="edge"/>
          <c:x val="0.4507472841384122"/>
          <c:y val="3.80350376936442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9010570596483659"/>
          <c:y val="0.13999443617934854"/>
          <c:w val="0.73713730989105819"/>
          <c:h val="0.66798069596139187"/>
        </c:manualLayout>
      </c:layout>
      <c:barChart>
        <c:barDir val="bar"/>
        <c:grouping val="clustered"/>
        <c:varyColors val="0"/>
        <c:ser>
          <c:idx val="2"/>
          <c:order val="0"/>
          <c:tx>
            <c:v>Females</c:v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6A9-4353-9354-BD78909DE56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6A9-4353-9354-BD78909DE56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6A9-4353-9354-BD78909DE56A}"/>
              </c:ext>
            </c:extLst>
          </c:dPt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6A9-4353-9354-BD78909DE56A}"/>
              </c:ext>
            </c:extLst>
          </c:dPt>
          <c:dPt>
            <c:idx val="4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6A9-4353-9354-BD78909DE56A}"/>
              </c:ext>
            </c:extLst>
          </c:dPt>
          <c:dPt>
            <c:idx val="5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6A9-4353-9354-BD78909DE56A}"/>
              </c:ext>
            </c:extLst>
          </c:dPt>
          <c:dPt>
            <c:idx val="6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6A9-4353-9354-BD78909DE56A}"/>
              </c:ext>
            </c:extLst>
          </c:dPt>
          <c:dPt>
            <c:idx val="7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6A9-4353-9354-BD78909DE56A}"/>
              </c:ext>
            </c:extLst>
          </c:dPt>
          <c:dPt>
            <c:idx val="8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96A9-4353-9354-BD78909DE56A}"/>
              </c:ext>
            </c:extLst>
          </c:dPt>
          <c:dPt>
            <c:idx val="9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96A9-4353-9354-BD78909DE56A}"/>
              </c:ext>
            </c:extLst>
          </c:dPt>
          <c:dPt>
            <c:idx val="10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96A9-4353-9354-BD78909DE56A}"/>
              </c:ext>
            </c:extLst>
          </c:dPt>
          <c:dPt>
            <c:idx val="11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96A9-4353-9354-BD78909DE56A}"/>
              </c:ext>
            </c:extLst>
          </c:dPt>
          <c:dPt>
            <c:idx val="12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96A9-4353-9354-BD78909DE56A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96A9-4353-9354-BD78909DE56A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96A9-4353-9354-BD78909DE56A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96A9-4353-9354-BD78909DE56A}"/>
              </c:ext>
            </c:extLst>
          </c:dPt>
          <c:cat>
            <c:strRef>
              <c:f>India!$G$8:$V$8</c:f>
              <c:strCache>
                <c:ptCount val="16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</c:strCache>
            </c:strRef>
          </c:cat>
          <c:val>
            <c:numRef>
              <c:f>India!$G$9:$V$9</c:f>
              <c:numCache>
                <c:formatCode>#\ ###\ ###\ ##0;\-#\ ###\ ###\ ##0;0</c:formatCode>
                <c:ptCount val="16"/>
                <c:pt idx="0">
                  <c:v>56617.737000000001</c:v>
                </c:pt>
                <c:pt idx="1">
                  <c:v>60178.745999999999</c:v>
                </c:pt>
                <c:pt idx="2">
                  <c:v>59760.885000000002</c:v>
                </c:pt>
                <c:pt idx="3">
                  <c:v>58205.67</c:v>
                </c:pt>
                <c:pt idx="4">
                  <c:v>55949.146000000001</c:v>
                </c:pt>
                <c:pt idx="5">
                  <c:v>53820.135999999999</c:v>
                </c:pt>
                <c:pt idx="6">
                  <c:v>49976.466999999997</c:v>
                </c:pt>
                <c:pt idx="7">
                  <c:v>44166.159</c:v>
                </c:pt>
                <c:pt idx="8">
                  <c:v>39371.659</c:v>
                </c:pt>
                <c:pt idx="9">
                  <c:v>34660.631000000001</c:v>
                </c:pt>
                <c:pt idx="10">
                  <c:v>30468.817999999999</c:v>
                </c:pt>
                <c:pt idx="11">
                  <c:v>25936.429</c:v>
                </c:pt>
                <c:pt idx="12">
                  <c:v>21335.021000000001</c:v>
                </c:pt>
                <c:pt idx="13">
                  <c:v>14868.579</c:v>
                </c:pt>
                <c:pt idx="14">
                  <c:v>10545.786</c:v>
                </c:pt>
                <c:pt idx="15">
                  <c:v>7144.3010000000004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96A9-4353-9354-BD78909DE56A}"/>
            </c:ext>
          </c:extLst>
        </c:ser>
        <c:ser>
          <c:idx val="0"/>
          <c:order val="1"/>
          <c:tx>
            <c:v>Males</c:v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2-96A9-4353-9354-BD78909DE56A}"/>
              </c:ext>
            </c:extLst>
          </c:dPt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4-96A9-4353-9354-BD78909DE56A}"/>
              </c:ext>
            </c:extLst>
          </c:dPt>
          <c:dPt>
            <c:idx val="4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6-96A9-4353-9354-BD78909DE56A}"/>
              </c:ext>
            </c:extLst>
          </c:dPt>
          <c:dPt>
            <c:idx val="5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8-96A9-4353-9354-BD78909DE56A}"/>
              </c:ext>
            </c:extLst>
          </c:dPt>
          <c:dPt>
            <c:idx val="6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A-96A9-4353-9354-BD78909DE56A}"/>
              </c:ext>
            </c:extLst>
          </c:dPt>
          <c:dPt>
            <c:idx val="7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C-96A9-4353-9354-BD78909DE56A}"/>
              </c:ext>
            </c:extLst>
          </c:dPt>
          <c:dPt>
            <c:idx val="8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E-96A9-4353-9354-BD78909DE56A}"/>
              </c:ext>
            </c:extLst>
          </c:dPt>
          <c:dPt>
            <c:idx val="9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0-96A9-4353-9354-BD78909DE56A}"/>
              </c:ext>
            </c:extLst>
          </c:dPt>
          <c:dPt>
            <c:idx val="10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2-96A9-4353-9354-BD78909DE56A}"/>
              </c:ext>
            </c:extLst>
          </c:dPt>
          <c:dPt>
            <c:idx val="11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4-96A9-4353-9354-BD78909DE56A}"/>
              </c:ext>
            </c:extLst>
          </c:dPt>
          <c:dPt>
            <c:idx val="12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6-96A9-4353-9354-BD78909DE56A}"/>
              </c:ext>
            </c:extLst>
          </c:dPt>
          <c:val>
            <c:numRef>
              <c:f>India!$G$3:$V$3</c:f>
              <c:numCache>
                <c:formatCode>#\ ###\ ###\ ##0;\-#\ ###\ ###\ ##0;0</c:formatCode>
                <c:ptCount val="16"/>
                <c:pt idx="0">
                  <c:v>-62365.571000000004</c:v>
                </c:pt>
                <c:pt idx="1">
                  <c:v>-66646.489000000001</c:v>
                </c:pt>
                <c:pt idx="2">
                  <c:v>-67053.638999999996</c:v>
                </c:pt>
                <c:pt idx="3">
                  <c:v>-65438.169000000002</c:v>
                </c:pt>
                <c:pt idx="4">
                  <c:v>-62756.892</c:v>
                </c:pt>
                <c:pt idx="5">
                  <c:v>-59663.745000000003</c:v>
                </c:pt>
                <c:pt idx="6">
                  <c:v>-54918.048999999999</c:v>
                </c:pt>
                <c:pt idx="7">
                  <c:v>-47649.720999999998</c:v>
                </c:pt>
                <c:pt idx="8">
                  <c:v>-41950.233</c:v>
                </c:pt>
                <c:pt idx="9">
                  <c:v>-36685.165000000001</c:v>
                </c:pt>
                <c:pt idx="10">
                  <c:v>-32088.187000000002</c:v>
                </c:pt>
                <c:pt idx="11">
                  <c:v>-27051.249</c:v>
                </c:pt>
                <c:pt idx="12">
                  <c:v>-21877.501</c:v>
                </c:pt>
                <c:pt idx="13">
                  <c:v>-14308.182000000001</c:v>
                </c:pt>
                <c:pt idx="14">
                  <c:v>-9711.4459999999999</c:v>
                </c:pt>
                <c:pt idx="15">
                  <c:v>-6157.9639999999999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7-96A9-4353-9354-BD78909DE5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247604712"/>
        <c:axId val="247604320"/>
      </c:barChart>
      <c:catAx>
        <c:axId val="24760471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/>
                  <a:t>Age group</a:t>
                </a:r>
              </a:p>
            </c:rich>
          </c:tx>
          <c:layout>
            <c:manualLayout>
              <c:xMode val="edge"/>
              <c:yMode val="edge"/>
              <c:x val="3.4546891316004848E-3"/>
              <c:y val="0.3191851087446668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low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7604320"/>
        <c:crossesAt val="0"/>
        <c:auto val="1"/>
        <c:lblAlgn val="ctr"/>
        <c:lblOffset val="100"/>
        <c:tickLblSkip val="2"/>
        <c:noMultiLvlLbl val="0"/>
      </c:catAx>
      <c:valAx>
        <c:axId val="2476043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/>
                  <a:t>Population (thousands)</a:t>
                </a:r>
              </a:p>
            </c:rich>
          </c:tx>
          <c:layout>
            <c:manualLayout>
              <c:xMode val="edge"/>
              <c:yMode val="edge"/>
              <c:x val="0.38563751437424831"/>
              <c:y val="0.9140704186170277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;0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7604712"/>
        <c:crosses val="autoZero"/>
        <c:crossBetween val="between"/>
        <c:majorUnit val="3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000" b="1" i="0" u="none" strike="noStrike" baseline="0">
                <a:effectLst/>
              </a:rPr>
              <a:t>India</a:t>
            </a:r>
            <a:r>
              <a:rPr lang="en-US" sz="1000" baseline="0"/>
              <a:t> 2050</a:t>
            </a:r>
            <a:endParaRPr lang="en-US" sz="1000"/>
          </a:p>
        </c:rich>
      </c:tx>
      <c:layout>
        <c:manualLayout>
          <c:xMode val="edge"/>
          <c:yMode val="edge"/>
          <c:x val="0.45186372679136577"/>
          <c:y val="3.16683761403593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9010570596483659"/>
          <c:y val="0.13999443617934854"/>
          <c:w val="0.73713730989105819"/>
          <c:h val="0.66798069596139187"/>
        </c:manualLayout>
      </c:layout>
      <c:barChart>
        <c:barDir val="bar"/>
        <c:grouping val="clustered"/>
        <c:varyColors val="0"/>
        <c:ser>
          <c:idx val="2"/>
          <c:order val="0"/>
          <c:tx>
            <c:v>Females</c:v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E58-4F30-ADE4-615F60E538D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E58-4F30-ADE4-615F60E538D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E58-4F30-ADE4-615F60E538DB}"/>
              </c:ext>
            </c:extLst>
          </c:dPt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E58-4F30-ADE4-615F60E538DB}"/>
              </c:ext>
            </c:extLst>
          </c:dPt>
          <c:dPt>
            <c:idx val="4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E58-4F30-ADE4-615F60E538DB}"/>
              </c:ext>
            </c:extLst>
          </c:dPt>
          <c:dPt>
            <c:idx val="5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E58-4F30-ADE4-615F60E538DB}"/>
              </c:ext>
            </c:extLst>
          </c:dPt>
          <c:dPt>
            <c:idx val="6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E58-4F30-ADE4-615F60E538DB}"/>
              </c:ext>
            </c:extLst>
          </c:dPt>
          <c:dPt>
            <c:idx val="7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E58-4F30-ADE4-615F60E538DB}"/>
              </c:ext>
            </c:extLst>
          </c:dPt>
          <c:dPt>
            <c:idx val="8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7E58-4F30-ADE4-615F60E538DB}"/>
              </c:ext>
            </c:extLst>
          </c:dPt>
          <c:dPt>
            <c:idx val="9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7E58-4F30-ADE4-615F60E538DB}"/>
              </c:ext>
            </c:extLst>
          </c:dPt>
          <c:dPt>
            <c:idx val="10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7E58-4F30-ADE4-615F60E538DB}"/>
              </c:ext>
            </c:extLst>
          </c:dPt>
          <c:dPt>
            <c:idx val="11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7E58-4F30-ADE4-615F60E538DB}"/>
              </c:ext>
            </c:extLst>
          </c:dPt>
          <c:dPt>
            <c:idx val="12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7E58-4F30-ADE4-615F60E538DB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7E58-4F30-ADE4-615F60E538DB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7E58-4F30-ADE4-615F60E538DB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7E58-4F30-ADE4-615F60E538DB}"/>
              </c:ext>
            </c:extLst>
          </c:dPt>
          <c:cat>
            <c:strRef>
              <c:f>India!$G$8:$V$8</c:f>
              <c:strCache>
                <c:ptCount val="16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</c:strCache>
            </c:strRef>
          </c:cat>
          <c:val>
            <c:numRef>
              <c:f>India!$G$10:$V$10</c:f>
              <c:numCache>
                <c:formatCode>#\ ###\ ###\ ##0;\-#\ ###\ ###\ ##0;0</c:formatCode>
                <c:ptCount val="16"/>
                <c:pt idx="0">
                  <c:v>46694.652999999998</c:v>
                </c:pt>
                <c:pt idx="1">
                  <c:v>48319.716</c:v>
                </c:pt>
                <c:pt idx="2">
                  <c:v>50557.534</c:v>
                </c:pt>
                <c:pt idx="3">
                  <c:v>52697.527999999998</c:v>
                </c:pt>
                <c:pt idx="4">
                  <c:v>53650.817999999999</c:v>
                </c:pt>
                <c:pt idx="5">
                  <c:v>53739.75</c:v>
                </c:pt>
                <c:pt idx="6">
                  <c:v>53646.423000000003</c:v>
                </c:pt>
                <c:pt idx="7">
                  <c:v>54045.199000000001</c:v>
                </c:pt>
                <c:pt idx="8">
                  <c:v>57368.415000000001</c:v>
                </c:pt>
                <c:pt idx="9">
                  <c:v>56418.925999999999</c:v>
                </c:pt>
                <c:pt idx="10">
                  <c:v>54019.127</c:v>
                </c:pt>
                <c:pt idx="11">
                  <c:v>50586.002</c:v>
                </c:pt>
                <c:pt idx="12">
                  <c:v>46590.381999999998</c:v>
                </c:pt>
                <c:pt idx="13">
                  <c:v>40047.410000000003</c:v>
                </c:pt>
                <c:pt idx="14">
                  <c:v>31045.366000000002</c:v>
                </c:pt>
                <c:pt idx="15">
                  <c:v>22352.82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7E58-4F30-ADE4-615F60E538DB}"/>
            </c:ext>
          </c:extLst>
        </c:ser>
        <c:ser>
          <c:idx val="0"/>
          <c:order val="1"/>
          <c:tx>
            <c:v>Males</c:v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2-7E58-4F30-ADE4-615F60E538D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4-7E58-4F30-ADE4-615F60E538D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6-7E58-4F30-ADE4-615F60E538DB}"/>
              </c:ext>
            </c:extLst>
          </c:dPt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8-7E58-4F30-ADE4-615F60E538DB}"/>
              </c:ext>
            </c:extLst>
          </c:dPt>
          <c:dPt>
            <c:idx val="4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A-7E58-4F30-ADE4-615F60E538DB}"/>
              </c:ext>
            </c:extLst>
          </c:dPt>
          <c:dPt>
            <c:idx val="5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C-7E58-4F30-ADE4-615F60E538DB}"/>
              </c:ext>
            </c:extLst>
          </c:dPt>
          <c:dPt>
            <c:idx val="6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E-7E58-4F30-ADE4-615F60E538DB}"/>
              </c:ext>
            </c:extLst>
          </c:dPt>
          <c:dPt>
            <c:idx val="7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0-7E58-4F30-ADE4-615F60E538DB}"/>
              </c:ext>
            </c:extLst>
          </c:dPt>
          <c:dPt>
            <c:idx val="8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2-7E58-4F30-ADE4-615F60E538DB}"/>
              </c:ext>
            </c:extLst>
          </c:dPt>
          <c:dPt>
            <c:idx val="9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4-7E58-4F30-ADE4-615F60E538DB}"/>
              </c:ext>
            </c:extLst>
          </c:dPt>
          <c:dPt>
            <c:idx val="10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6-7E58-4F30-ADE4-615F60E538DB}"/>
              </c:ext>
            </c:extLst>
          </c:dPt>
          <c:dPt>
            <c:idx val="11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8-7E58-4F30-ADE4-615F60E538DB}"/>
              </c:ext>
            </c:extLst>
          </c:dPt>
          <c:dPt>
            <c:idx val="12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A-7E58-4F30-ADE4-615F60E538DB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C-7E58-4F30-ADE4-615F60E538DB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E-7E58-4F30-ADE4-615F60E538DB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0-7E58-4F30-ADE4-615F60E538DB}"/>
              </c:ext>
            </c:extLst>
          </c:dPt>
          <c:cat>
            <c:strRef>
              <c:f>India!$G$8:$V$8</c:f>
              <c:strCache>
                <c:ptCount val="16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</c:strCache>
            </c:strRef>
          </c:cat>
          <c:val>
            <c:numRef>
              <c:f>India!$G$4:$V$4</c:f>
              <c:numCache>
                <c:formatCode>#\ ###\ ###\ ##0;\-#\ ###\ ###\ ##0;0</c:formatCode>
                <c:ptCount val="16"/>
                <c:pt idx="0">
                  <c:v>-50276.425999999999</c:v>
                </c:pt>
                <c:pt idx="1">
                  <c:v>-52019.68</c:v>
                </c:pt>
                <c:pt idx="2">
                  <c:v>-54667.902999999998</c:v>
                </c:pt>
                <c:pt idx="3">
                  <c:v>-57338.531999999999</c:v>
                </c:pt>
                <c:pt idx="4">
                  <c:v>-58774.718999999997</c:v>
                </c:pt>
                <c:pt idx="5">
                  <c:v>-59182.417000000001</c:v>
                </c:pt>
                <c:pt idx="6">
                  <c:v>-58894.203999999998</c:v>
                </c:pt>
                <c:pt idx="7">
                  <c:v>-59162.682999999997</c:v>
                </c:pt>
                <c:pt idx="8">
                  <c:v>-62694.188000000002</c:v>
                </c:pt>
                <c:pt idx="9">
                  <c:v>-61930.379000000001</c:v>
                </c:pt>
                <c:pt idx="10">
                  <c:v>-58705.08</c:v>
                </c:pt>
                <c:pt idx="11">
                  <c:v>-53867.758999999998</c:v>
                </c:pt>
                <c:pt idx="12">
                  <c:v>-47899.737999999998</c:v>
                </c:pt>
                <c:pt idx="13">
                  <c:v>-39803.709000000003</c:v>
                </c:pt>
                <c:pt idx="14">
                  <c:v>-29290.963</c:v>
                </c:pt>
                <c:pt idx="15">
                  <c:v>-19857.599999999999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1-7E58-4F30-ADE4-615F60E538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247604712"/>
        <c:axId val="247604320"/>
      </c:barChart>
      <c:catAx>
        <c:axId val="24760471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/>
                  <a:t>Age group</a:t>
                </a:r>
              </a:p>
            </c:rich>
          </c:tx>
          <c:layout>
            <c:manualLayout>
              <c:xMode val="edge"/>
              <c:yMode val="edge"/>
              <c:x val="3.4546891316004848E-3"/>
              <c:y val="0.3191851087446668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low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7604320"/>
        <c:crossesAt val="0"/>
        <c:auto val="1"/>
        <c:lblAlgn val="ctr"/>
        <c:lblOffset val="100"/>
        <c:tickLblSkip val="2"/>
        <c:noMultiLvlLbl val="0"/>
      </c:catAx>
      <c:valAx>
        <c:axId val="247604320"/>
        <c:scaling>
          <c:orientation val="minMax"/>
        </c:scaling>
        <c:delete val="0"/>
        <c:axPos val="b"/>
        <c:majorGridlines>
          <c:spPr>
            <a:ln w="6350" cap="flat" cmpd="sng" algn="ctr">
              <a:solidFill>
                <a:schemeClr val="bg1"/>
              </a:solidFill>
              <a:prstDash val="solid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/>
                  <a:t>Population (thousands)</a:t>
                </a:r>
              </a:p>
            </c:rich>
          </c:tx>
          <c:layout>
            <c:manualLayout>
              <c:xMode val="edge"/>
              <c:yMode val="edge"/>
              <c:x val="0.38563751437424831"/>
              <c:y val="0.9140704186170277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;0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7604712"/>
        <c:crosses val="autoZero"/>
        <c:crossBetween val="between"/>
        <c:majorUnit val="3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>
                <a:solidFill>
                  <a:schemeClr val="tx1"/>
                </a:solidFill>
              </a:rPr>
              <a:t>Estimated</a:t>
            </a:r>
            <a:r>
              <a:rPr lang="en-US" sz="1400" b="1" baseline="0" dirty="0">
                <a:solidFill>
                  <a:schemeClr val="tx1"/>
                </a:solidFill>
              </a:rPr>
              <a:t> current s</a:t>
            </a:r>
            <a:r>
              <a:rPr lang="en-US" sz="1400" b="1" dirty="0">
                <a:solidFill>
                  <a:schemeClr val="tx1"/>
                </a:solidFill>
              </a:rPr>
              <a:t>tate capacity</a:t>
            </a:r>
            <a:r>
              <a:rPr lang="en-US" sz="1400" b="1" baseline="0" dirty="0">
                <a:solidFill>
                  <a:schemeClr val="tx1"/>
                </a:solidFill>
              </a:rPr>
              <a:t> to perform tests/day per million population </a:t>
            </a:r>
            <a:endParaRPr lang="en-US" sz="1400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Sheet2!$C$4:$C$34</c:f>
              <c:strCache>
                <c:ptCount val="22"/>
                <c:pt idx="0">
                  <c:v>Bihar</c:v>
                </c:pt>
                <c:pt idx="1">
                  <c:v>Chattisgarh</c:v>
                </c:pt>
                <c:pt idx="2">
                  <c:v>Uttar Pradesh</c:v>
                </c:pt>
                <c:pt idx="3">
                  <c:v>Punjab</c:v>
                </c:pt>
                <c:pt idx="4">
                  <c:v>West Bengal</c:v>
                </c:pt>
                <c:pt idx="5">
                  <c:v>Jharkhand</c:v>
                </c:pt>
                <c:pt idx="6">
                  <c:v>Rajasthan</c:v>
                </c:pt>
                <c:pt idx="7">
                  <c:v>Odhisha</c:v>
                </c:pt>
                <c:pt idx="8">
                  <c:v>Madhya Pradesh</c:v>
                </c:pt>
                <c:pt idx="9">
                  <c:v>Assam</c:v>
                </c:pt>
                <c:pt idx="10">
                  <c:v>Jammu &amp; Kashmir</c:v>
                </c:pt>
                <c:pt idx="11">
                  <c:v>Andhra Pradesh</c:v>
                </c:pt>
                <c:pt idx="12">
                  <c:v>Gujarat</c:v>
                </c:pt>
                <c:pt idx="13">
                  <c:v>Haryana</c:v>
                </c:pt>
                <c:pt idx="14">
                  <c:v>Maharashtra</c:v>
                </c:pt>
                <c:pt idx="15">
                  <c:v>Kerala</c:v>
                </c:pt>
                <c:pt idx="16">
                  <c:v>Telangana</c:v>
                </c:pt>
                <c:pt idx="17">
                  <c:v>Karnataka</c:v>
                </c:pt>
                <c:pt idx="18">
                  <c:v>Himachal Pradesh</c:v>
                </c:pt>
                <c:pt idx="19">
                  <c:v>Tamil Nadu</c:v>
                </c:pt>
                <c:pt idx="20">
                  <c:v>Goa</c:v>
                </c:pt>
                <c:pt idx="21">
                  <c:v>Delhi</c:v>
                </c:pt>
              </c:strCache>
            </c:strRef>
          </c:cat>
          <c:val>
            <c:numRef>
              <c:f>Sheet2!$D$4:$D$34</c:f>
            </c:numRef>
          </c:val>
          <c:extLst>
            <c:ext xmlns:c16="http://schemas.microsoft.com/office/drawing/2014/chart" uri="{C3380CC4-5D6E-409C-BE32-E72D297353CC}">
              <c16:uniqueId val="{00000000-085A-4BDE-B071-9616E9366A52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Sheet2!$C$4:$C$34</c:f>
              <c:strCache>
                <c:ptCount val="22"/>
                <c:pt idx="0">
                  <c:v>Bihar</c:v>
                </c:pt>
                <c:pt idx="1">
                  <c:v>Chattisgarh</c:v>
                </c:pt>
                <c:pt idx="2">
                  <c:v>Uttar Pradesh</c:v>
                </c:pt>
                <c:pt idx="3">
                  <c:v>Punjab</c:v>
                </c:pt>
                <c:pt idx="4">
                  <c:v>West Bengal</c:v>
                </c:pt>
                <c:pt idx="5">
                  <c:v>Jharkhand</c:v>
                </c:pt>
                <c:pt idx="6">
                  <c:v>Rajasthan</c:v>
                </c:pt>
                <c:pt idx="7">
                  <c:v>Odhisha</c:v>
                </c:pt>
                <c:pt idx="8">
                  <c:v>Madhya Pradesh</c:v>
                </c:pt>
                <c:pt idx="9">
                  <c:v>Assam</c:v>
                </c:pt>
                <c:pt idx="10">
                  <c:v>Jammu &amp; Kashmir</c:v>
                </c:pt>
                <c:pt idx="11">
                  <c:v>Andhra Pradesh</c:v>
                </c:pt>
                <c:pt idx="12">
                  <c:v>Gujarat</c:v>
                </c:pt>
                <c:pt idx="13">
                  <c:v>Haryana</c:v>
                </c:pt>
                <c:pt idx="14">
                  <c:v>Maharashtra</c:v>
                </c:pt>
                <c:pt idx="15">
                  <c:v>Kerala</c:v>
                </c:pt>
                <c:pt idx="16">
                  <c:v>Telangana</c:v>
                </c:pt>
                <c:pt idx="17">
                  <c:v>Karnataka</c:v>
                </c:pt>
                <c:pt idx="18">
                  <c:v>Himachal Pradesh</c:v>
                </c:pt>
                <c:pt idx="19">
                  <c:v>Tamil Nadu</c:v>
                </c:pt>
                <c:pt idx="20">
                  <c:v>Goa</c:v>
                </c:pt>
                <c:pt idx="21">
                  <c:v>Delhi</c:v>
                </c:pt>
              </c:strCache>
            </c:strRef>
          </c:cat>
          <c:val>
            <c:numRef>
              <c:f>Sheet2!$E$4:$E$34</c:f>
            </c:numRef>
          </c:val>
          <c:extLst>
            <c:ext xmlns:c16="http://schemas.microsoft.com/office/drawing/2014/chart" uri="{C3380CC4-5D6E-409C-BE32-E72D297353CC}">
              <c16:uniqueId val="{00000001-085A-4BDE-B071-9616E9366A52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Sheet2!$C$4:$C$34</c:f>
              <c:strCache>
                <c:ptCount val="22"/>
                <c:pt idx="0">
                  <c:v>Bihar</c:v>
                </c:pt>
                <c:pt idx="1">
                  <c:v>Chattisgarh</c:v>
                </c:pt>
                <c:pt idx="2">
                  <c:v>Uttar Pradesh</c:v>
                </c:pt>
                <c:pt idx="3">
                  <c:v>Punjab</c:v>
                </c:pt>
                <c:pt idx="4">
                  <c:v>West Bengal</c:v>
                </c:pt>
                <c:pt idx="5">
                  <c:v>Jharkhand</c:v>
                </c:pt>
                <c:pt idx="6">
                  <c:v>Rajasthan</c:v>
                </c:pt>
                <c:pt idx="7">
                  <c:v>Odhisha</c:v>
                </c:pt>
                <c:pt idx="8">
                  <c:v>Madhya Pradesh</c:v>
                </c:pt>
                <c:pt idx="9">
                  <c:v>Assam</c:v>
                </c:pt>
                <c:pt idx="10">
                  <c:v>Jammu &amp; Kashmir</c:v>
                </c:pt>
                <c:pt idx="11">
                  <c:v>Andhra Pradesh</c:v>
                </c:pt>
                <c:pt idx="12">
                  <c:v>Gujarat</c:v>
                </c:pt>
                <c:pt idx="13">
                  <c:v>Haryana</c:v>
                </c:pt>
                <c:pt idx="14">
                  <c:v>Maharashtra</c:v>
                </c:pt>
                <c:pt idx="15">
                  <c:v>Kerala</c:v>
                </c:pt>
                <c:pt idx="16">
                  <c:v>Telangana</c:v>
                </c:pt>
                <c:pt idx="17">
                  <c:v>Karnataka</c:v>
                </c:pt>
                <c:pt idx="18">
                  <c:v>Himachal Pradesh</c:v>
                </c:pt>
                <c:pt idx="19">
                  <c:v>Tamil Nadu</c:v>
                </c:pt>
                <c:pt idx="20">
                  <c:v>Goa</c:v>
                </c:pt>
                <c:pt idx="21">
                  <c:v>Delhi</c:v>
                </c:pt>
              </c:strCache>
            </c:strRef>
          </c:cat>
          <c:val>
            <c:numRef>
              <c:f>Sheet2!$F$4:$F$34</c:f>
            </c:numRef>
          </c:val>
          <c:extLst>
            <c:ext xmlns:c16="http://schemas.microsoft.com/office/drawing/2014/chart" uri="{C3380CC4-5D6E-409C-BE32-E72D297353CC}">
              <c16:uniqueId val="{00000002-085A-4BDE-B071-9616E9366A52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Sheet2!$C$4:$C$34</c:f>
              <c:strCache>
                <c:ptCount val="22"/>
                <c:pt idx="0">
                  <c:v>Bihar</c:v>
                </c:pt>
                <c:pt idx="1">
                  <c:v>Chattisgarh</c:v>
                </c:pt>
                <c:pt idx="2">
                  <c:v>Uttar Pradesh</c:v>
                </c:pt>
                <c:pt idx="3">
                  <c:v>Punjab</c:v>
                </c:pt>
                <c:pt idx="4">
                  <c:v>West Bengal</c:v>
                </c:pt>
                <c:pt idx="5">
                  <c:v>Jharkhand</c:v>
                </c:pt>
                <c:pt idx="6">
                  <c:v>Rajasthan</c:v>
                </c:pt>
                <c:pt idx="7">
                  <c:v>Odhisha</c:v>
                </c:pt>
                <c:pt idx="8">
                  <c:v>Madhya Pradesh</c:v>
                </c:pt>
                <c:pt idx="9">
                  <c:v>Assam</c:v>
                </c:pt>
                <c:pt idx="10">
                  <c:v>Jammu &amp; Kashmir</c:v>
                </c:pt>
                <c:pt idx="11">
                  <c:v>Andhra Pradesh</c:v>
                </c:pt>
                <c:pt idx="12">
                  <c:v>Gujarat</c:v>
                </c:pt>
                <c:pt idx="13">
                  <c:v>Haryana</c:v>
                </c:pt>
                <c:pt idx="14">
                  <c:v>Maharashtra</c:v>
                </c:pt>
                <c:pt idx="15">
                  <c:v>Kerala</c:v>
                </c:pt>
                <c:pt idx="16">
                  <c:v>Telangana</c:v>
                </c:pt>
                <c:pt idx="17">
                  <c:v>Karnataka</c:v>
                </c:pt>
                <c:pt idx="18">
                  <c:v>Himachal Pradesh</c:v>
                </c:pt>
                <c:pt idx="19">
                  <c:v>Tamil Nadu</c:v>
                </c:pt>
                <c:pt idx="20">
                  <c:v>Goa</c:v>
                </c:pt>
                <c:pt idx="21">
                  <c:v>Delhi</c:v>
                </c:pt>
              </c:strCache>
            </c:strRef>
          </c:cat>
          <c:val>
            <c:numRef>
              <c:f>Sheet2!$G$4:$G$34</c:f>
            </c:numRef>
          </c:val>
          <c:extLst>
            <c:ext xmlns:c16="http://schemas.microsoft.com/office/drawing/2014/chart" uri="{C3380CC4-5D6E-409C-BE32-E72D297353CC}">
              <c16:uniqueId val="{00000003-085A-4BDE-B071-9616E9366A52}"/>
            </c:ext>
          </c:extLst>
        </c:ser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Sheet2!$C$4:$C$34</c:f>
              <c:strCache>
                <c:ptCount val="22"/>
                <c:pt idx="0">
                  <c:v>Bihar</c:v>
                </c:pt>
                <c:pt idx="1">
                  <c:v>Chattisgarh</c:v>
                </c:pt>
                <c:pt idx="2">
                  <c:v>Uttar Pradesh</c:v>
                </c:pt>
                <c:pt idx="3">
                  <c:v>Punjab</c:v>
                </c:pt>
                <c:pt idx="4">
                  <c:v>West Bengal</c:v>
                </c:pt>
                <c:pt idx="5">
                  <c:v>Jharkhand</c:v>
                </c:pt>
                <c:pt idx="6">
                  <c:v>Rajasthan</c:v>
                </c:pt>
                <c:pt idx="7">
                  <c:v>Odhisha</c:v>
                </c:pt>
                <c:pt idx="8">
                  <c:v>Madhya Pradesh</c:v>
                </c:pt>
                <c:pt idx="9">
                  <c:v>Assam</c:v>
                </c:pt>
                <c:pt idx="10">
                  <c:v>Jammu &amp; Kashmir</c:v>
                </c:pt>
                <c:pt idx="11">
                  <c:v>Andhra Pradesh</c:v>
                </c:pt>
                <c:pt idx="12">
                  <c:v>Gujarat</c:v>
                </c:pt>
                <c:pt idx="13">
                  <c:v>Haryana</c:v>
                </c:pt>
                <c:pt idx="14">
                  <c:v>Maharashtra</c:v>
                </c:pt>
                <c:pt idx="15">
                  <c:v>Kerala</c:v>
                </c:pt>
                <c:pt idx="16">
                  <c:v>Telangana</c:v>
                </c:pt>
                <c:pt idx="17">
                  <c:v>Karnataka</c:v>
                </c:pt>
                <c:pt idx="18">
                  <c:v>Himachal Pradesh</c:v>
                </c:pt>
                <c:pt idx="19">
                  <c:v>Tamil Nadu</c:v>
                </c:pt>
                <c:pt idx="20">
                  <c:v>Goa</c:v>
                </c:pt>
                <c:pt idx="21">
                  <c:v>Delhi</c:v>
                </c:pt>
              </c:strCache>
            </c:strRef>
          </c:cat>
          <c:val>
            <c:numRef>
              <c:f>Sheet2!$H$4:$H$34</c:f>
            </c:numRef>
          </c:val>
          <c:extLst>
            <c:ext xmlns:c16="http://schemas.microsoft.com/office/drawing/2014/chart" uri="{C3380CC4-5D6E-409C-BE32-E72D297353CC}">
              <c16:uniqueId val="{00000004-085A-4BDE-B071-9616E9366A52}"/>
            </c:ext>
          </c:extLst>
        </c:ser>
        <c:ser>
          <c:idx val="5"/>
          <c:order val="5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Sheet2!$C$4:$C$34</c:f>
              <c:strCache>
                <c:ptCount val="22"/>
                <c:pt idx="0">
                  <c:v>Bihar</c:v>
                </c:pt>
                <c:pt idx="1">
                  <c:v>Chattisgarh</c:v>
                </c:pt>
                <c:pt idx="2">
                  <c:v>Uttar Pradesh</c:v>
                </c:pt>
                <c:pt idx="3">
                  <c:v>Punjab</c:v>
                </c:pt>
                <c:pt idx="4">
                  <c:v>West Bengal</c:v>
                </c:pt>
                <c:pt idx="5">
                  <c:v>Jharkhand</c:v>
                </c:pt>
                <c:pt idx="6">
                  <c:v>Rajasthan</c:v>
                </c:pt>
                <c:pt idx="7">
                  <c:v>Odhisha</c:v>
                </c:pt>
                <c:pt idx="8">
                  <c:v>Madhya Pradesh</c:v>
                </c:pt>
                <c:pt idx="9">
                  <c:v>Assam</c:v>
                </c:pt>
                <c:pt idx="10">
                  <c:v>Jammu &amp; Kashmir</c:v>
                </c:pt>
                <c:pt idx="11">
                  <c:v>Andhra Pradesh</c:v>
                </c:pt>
                <c:pt idx="12">
                  <c:v>Gujarat</c:v>
                </c:pt>
                <c:pt idx="13">
                  <c:v>Haryana</c:v>
                </c:pt>
                <c:pt idx="14">
                  <c:v>Maharashtra</c:v>
                </c:pt>
                <c:pt idx="15">
                  <c:v>Kerala</c:v>
                </c:pt>
                <c:pt idx="16">
                  <c:v>Telangana</c:v>
                </c:pt>
                <c:pt idx="17">
                  <c:v>Karnataka</c:v>
                </c:pt>
                <c:pt idx="18">
                  <c:v>Himachal Pradesh</c:v>
                </c:pt>
                <c:pt idx="19">
                  <c:v>Tamil Nadu</c:v>
                </c:pt>
                <c:pt idx="20">
                  <c:v>Goa</c:v>
                </c:pt>
                <c:pt idx="21">
                  <c:v>Delhi</c:v>
                </c:pt>
              </c:strCache>
            </c:strRef>
          </c:cat>
          <c:val>
            <c:numRef>
              <c:f>Sheet2!$I$4:$I$34</c:f>
            </c:numRef>
          </c:val>
          <c:extLst>
            <c:ext xmlns:c16="http://schemas.microsoft.com/office/drawing/2014/chart" uri="{C3380CC4-5D6E-409C-BE32-E72D297353CC}">
              <c16:uniqueId val="{00000005-085A-4BDE-B071-9616E9366A52}"/>
            </c:ext>
          </c:extLst>
        </c:ser>
        <c:ser>
          <c:idx val="6"/>
          <c:order val="6"/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Sheet2!$C$4:$C$34</c:f>
              <c:strCache>
                <c:ptCount val="22"/>
                <c:pt idx="0">
                  <c:v>Bihar</c:v>
                </c:pt>
                <c:pt idx="1">
                  <c:v>Chattisgarh</c:v>
                </c:pt>
                <c:pt idx="2">
                  <c:v>Uttar Pradesh</c:v>
                </c:pt>
                <c:pt idx="3">
                  <c:v>Punjab</c:v>
                </c:pt>
                <c:pt idx="4">
                  <c:v>West Bengal</c:v>
                </c:pt>
                <c:pt idx="5">
                  <c:v>Jharkhand</c:v>
                </c:pt>
                <c:pt idx="6">
                  <c:v>Rajasthan</c:v>
                </c:pt>
                <c:pt idx="7">
                  <c:v>Odhisha</c:v>
                </c:pt>
                <c:pt idx="8">
                  <c:v>Madhya Pradesh</c:v>
                </c:pt>
                <c:pt idx="9">
                  <c:v>Assam</c:v>
                </c:pt>
                <c:pt idx="10">
                  <c:v>Jammu &amp; Kashmir</c:v>
                </c:pt>
                <c:pt idx="11">
                  <c:v>Andhra Pradesh</c:v>
                </c:pt>
                <c:pt idx="12">
                  <c:v>Gujarat</c:v>
                </c:pt>
                <c:pt idx="13">
                  <c:v>Haryana</c:v>
                </c:pt>
                <c:pt idx="14">
                  <c:v>Maharashtra</c:v>
                </c:pt>
                <c:pt idx="15">
                  <c:v>Kerala</c:v>
                </c:pt>
                <c:pt idx="16">
                  <c:v>Telangana</c:v>
                </c:pt>
                <c:pt idx="17">
                  <c:v>Karnataka</c:v>
                </c:pt>
                <c:pt idx="18">
                  <c:v>Himachal Pradesh</c:v>
                </c:pt>
                <c:pt idx="19">
                  <c:v>Tamil Nadu</c:v>
                </c:pt>
                <c:pt idx="20">
                  <c:v>Goa</c:v>
                </c:pt>
                <c:pt idx="21">
                  <c:v>Delhi</c:v>
                </c:pt>
              </c:strCache>
            </c:strRef>
          </c:cat>
          <c:val>
            <c:numRef>
              <c:f>Sheet2!$J$4:$J$34</c:f>
            </c:numRef>
          </c:val>
          <c:extLst>
            <c:ext xmlns:c16="http://schemas.microsoft.com/office/drawing/2014/chart" uri="{C3380CC4-5D6E-409C-BE32-E72D297353CC}">
              <c16:uniqueId val="{00000006-085A-4BDE-B071-9616E9366A52}"/>
            </c:ext>
          </c:extLst>
        </c:ser>
        <c:ser>
          <c:idx val="7"/>
          <c:order val="7"/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Sheet2!$C$4:$C$34</c:f>
              <c:strCache>
                <c:ptCount val="22"/>
                <c:pt idx="0">
                  <c:v>Bihar</c:v>
                </c:pt>
                <c:pt idx="1">
                  <c:v>Chattisgarh</c:v>
                </c:pt>
                <c:pt idx="2">
                  <c:v>Uttar Pradesh</c:v>
                </c:pt>
                <c:pt idx="3">
                  <c:v>Punjab</c:v>
                </c:pt>
                <c:pt idx="4">
                  <c:v>West Bengal</c:v>
                </c:pt>
                <c:pt idx="5">
                  <c:v>Jharkhand</c:v>
                </c:pt>
                <c:pt idx="6">
                  <c:v>Rajasthan</c:v>
                </c:pt>
                <c:pt idx="7">
                  <c:v>Odhisha</c:v>
                </c:pt>
                <c:pt idx="8">
                  <c:v>Madhya Pradesh</c:v>
                </c:pt>
                <c:pt idx="9">
                  <c:v>Assam</c:v>
                </c:pt>
                <c:pt idx="10">
                  <c:v>Jammu &amp; Kashmir</c:v>
                </c:pt>
                <c:pt idx="11">
                  <c:v>Andhra Pradesh</c:v>
                </c:pt>
                <c:pt idx="12">
                  <c:v>Gujarat</c:v>
                </c:pt>
                <c:pt idx="13">
                  <c:v>Haryana</c:v>
                </c:pt>
                <c:pt idx="14">
                  <c:v>Maharashtra</c:v>
                </c:pt>
                <c:pt idx="15">
                  <c:v>Kerala</c:v>
                </c:pt>
                <c:pt idx="16">
                  <c:v>Telangana</c:v>
                </c:pt>
                <c:pt idx="17">
                  <c:v>Karnataka</c:v>
                </c:pt>
                <c:pt idx="18">
                  <c:v>Himachal Pradesh</c:v>
                </c:pt>
                <c:pt idx="19">
                  <c:v>Tamil Nadu</c:v>
                </c:pt>
                <c:pt idx="20">
                  <c:v>Goa</c:v>
                </c:pt>
                <c:pt idx="21">
                  <c:v>Delhi</c:v>
                </c:pt>
              </c:strCache>
            </c:strRef>
          </c:cat>
          <c:val>
            <c:numRef>
              <c:f>Sheet2!$K$4:$K$34</c:f>
            </c:numRef>
          </c:val>
          <c:extLst>
            <c:ext xmlns:c16="http://schemas.microsoft.com/office/drawing/2014/chart" uri="{C3380CC4-5D6E-409C-BE32-E72D297353CC}">
              <c16:uniqueId val="{00000007-085A-4BDE-B071-9616E9366A52}"/>
            </c:ext>
          </c:extLst>
        </c:ser>
        <c:ser>
          <c:idx val="8"/>
          <c:order val="8"/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Sheet2!$C$4:$C$34</c:f>
              <c:strCache>
                <c:ptCount val="22"/>
                <c:pt idx="0">
                  <c:v>Bihar</c:v>
                </c:pt>
                <c:pt idx="1">
                  <c:v>Chattisgarh</c:v>
                </c:pt>
                <c:pt idx="2">
                  <c:v>Uttar Pradesh</c:v>
                </c:pt>
                <c:pt idx="3">
                  <c:v>Punjab</c:v>
                </c:pt>
                <c:pt idx="4">
                  <c:v>West Bengal</c:v>
                </c:pt>
                <c:pt idx="5">
                  <c:v>Jharkhand</c:v>
                </c:pt>
                <c:pt idx="6">
                  <c:v>Rajasthan</c:v>
                </c:pt>
                <c:pt idx="7">
                  <c:v>Odhisha</c:v>
                </c:pt>
                <c:pt idx="8">
                  <c:v>Madhya Pradesh</c:v>
                </c:pt>
                <c:pt idx="9">
                  <c:v>Assam</c:v>
                </c:pt>
                <c:pt idx="10">
                  <c:v>Jammu &amp; Kashmir</c:v>
                </c:pt>
                <c:pt idx="11">
                  <c:v>Andhra Pradesh</c:v>
                </c:pt>
                <c:pt idx="12">
                  <c:v>Gujarat</c:v>
                </c:pt>
                <c:pt idx="13">
                  <c:v>Haryana</c:v>
                </c:pt>
                <c:pt idx="14">
                  <c:v>Maharashtra</c:v>
                </c:pt>
                <c:pt idx="15">
                  <c:v>Kerala</c:v>
                </c:pt>
                <c:pt idx="16">
                  <c:v>Telangana</c:v>
                </c:pt>
                <c:pt idx="17">
                  <c:v>Karnataka</c:v>
                </c:pt>
                <c:pt idx="18">
                  <c:v>Himachal Pradesh</c:v>
                </c:pt>
                <c:pt idx="19">
                  <c:v>Tamil Nadu</c:v>
                </c:pt>
                <c:pt idx="20">
                  <c:v>Goa</c:v>
                </c:pt>
                <c:pt idx="21">
                  <c:v>Delhi</c:v>
                </c:pt>
              </c:strCache>
            </c:strRef>
          </c:cat>
          <c:val>
            <c:numRef>
              <c:f>Sheet2!$L$4:$L$34</c:f>
            </c:numRef>
          </c:val>
          <c:extLst>
            <c:ext xmlns:c16="http://schemas.microsoft.com/office/drawing/2014/chart" uri="{C3380CC4-5D6E-409C-BE32-E72D297353CC}">
              <c16:uniqueId val="{00000008-085A-4BDE-B071-9616E9366A52}"/>
            </c:ext>
          </c:extLst>
        </c:ser>
        <c:ser>
          <c:idx val="9"/>
          <c:order val="9"/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Sheet2!$C$4:$C$34</c:f>
              <c:strCache>
                <c:ptCount val="22"/>
                <c:pt idx="0">
                  <c:v>Bihar</c:v>
                </c:pt>
                <c:pt idx="1">
                  <c:v>Chattisgarh</c:v>
                </c:pt>
                <c:pt idx="2">
                  <c:v>Uttar Pradesh</c:v>
                </c:pt>
                <c:pt idx="3">
                  <c:v>Punjab</c:v>
                </c:pt>
                <c:pt idx="4">
                  <c:v>West Bengal</c:v>
                </c:pt>
                <c:pt idx="5">
                  <c:v>Jharkhand</c:v>
                </c:pt>
                <c:pt idx="6">
                  <c:v>Rajasthan</c:v>
                </c:pt>
                <c:pt idx="7">
                  <c:v>Odhisha</c:v>
                </c:pt>
                <c:pt idx="8">
                  <c:v>Madhya Pradesh</c:v>
                </c:pt>
                <c:pt idx="9">
                  <c:v>Assam</c:v>
                </c:pt>
                <c:pt idx="10">
                  <c:v>Jammu &amp; Kashmir</c:v>
                </c:pt>
                <c:pt idx="11">
                  <c:v>Andhra Pradesh</c:v>
                </c:pt>
                <c:pt idx="12">
                  <c:v>Gujarat</c:v>
                </c:pt>
                <c:pt idx="13">
                  <c:v>Haryana</c:v>
                </c:pt>
                <c:pt idx="14">
                  <c:v>Maharashtra</c:v>
                </c:pt>
                <c:pt idx="15">
                  <c:v>Kerala</c:v>
                </c:pt>
                <c:pt idx="16">
                  <c:v>Telangana</c:v>
                </c:pt>
                <c:pt idx="17">
                  <c:v>Karnataka</c:v>
                </c:pt>
                <c:pt idx="18">
                  <c:v>Himachal Pradesh</c:v>
                </c:pt>
                <c:pt idx="19">
                  <c:v>Tamil Nadu</c:v>
                </c:pt>
                <c:pt idx="20">
                  <c:v>Goa</c:v>
                </c:pt>
                <c:pt idx="21">
                  <c:v>Delhi</c:v>
                </c:pt>
              </c:strCache>
            </c:strRef>
          </c:cat>
          <c:val>
            <c:numRef>
              <c:f>Sheet2!$M$4:$M$34</c:f>
            </c:numRef>
          </c:val>
          <c:extLst>
            <c:ext xmlns:c16="http://schemas.microsoft.com/office/drawing/2014/chart" uri="{C3380CC4-5D6E-409C-BE32-E72D297353CC}">
              <c16:uniqueId val="{00000009-085A-4BDE-B071-9616E9366A52}"/>
            </c:ext>
          </c:extLst>
        </c:ser>
        <c:ser>
          <c:idx val="10"/>
          <c:order val="10"/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Sheet2!$C$4:$C$34</c:f>
              <c:strCache>
                <c:ptCount val="22"/>
                <c:pt idx="0">
                  <c:v>Bihar</c:v>
                </c:pt>
                <c:pt idx="1">
                  <c:v>Chattisgarh</c:v>
                </c:pt>
                <c:pt idx="2">
                  <c:v>Uttar Pradesh</c:v>
                </c:pt>
                <c:pt idx="3">
                  <c:v>Punjab</c:v>
                </c:pt>
                <c:pt idx="4">
                  <c:v>West Bengal</c:v>
                </c:pt>
                <c:pt idx="5">
                  <c:v>Jharkhand</c:v>
                </c:pt>
                <c:pt idx="6">
                  <c:v>Rajasthan</c:v>
                </c:pt>
                <c:pt idx="7">
                  <c:v>Odhisha</c:v>
                </c:pt>
                <c:pt idx="8">
                  <c:v>Madhya Pradesh</c:v>
                </c:pt>
                <c:pt idx="9">
                  <c:v>Assam</c:v>
                </c:pt>
                <c:pt idx="10">
                  <c:v>Jammu &amp; Kashmir</c:v>
                </c:pt>
                <c:pt idx="11">
                  <c:v>Andhra Pradesh</c:v>
                </c:pt>
                <c:pt idx="12">
                  <c:v>Gujarat</c:v>
                </c:pt>
                <c:pt idx="13">
                  <c:v>Haryana</c:v>
                </c:pt>
                <c:pt idx="14">
                  <c:v>Maharashtra</c:v>
                </c:pt>
                <c:pt idx="15">
                  <c:v>Kerala</c:v>
                </c:pt>
                <c:pt idx="16">
                  <c:v>Telangana</c:v>
                </c:pt>
                <c:pt idx="17">
                  <c:v>Karnataka</c:v>
                </c:pt>
                <c:pt idx="18">
                  <c:v>Himachal Pradesh</c:v>
                </c:pt>
                <c:pt idx="19">
                  <c:v>Tamil Nadu</c:v>
                </c:pt>
                <c:pt idx="20">
                  <c:v>Goa</c:v>
                </c:pt>
                <c:pt idx="21">
                  <c:v>Delhi</c:v>
                </c:pt>
              </c:strCache>
            </c:strRef>
          </c:cat>
          <c:val>
            <c:numRef>
              <c:f>Sheet2!$N$4:$N$34</c:f>
            </c:numRef>
          </c:val>
          <c:extLst>
            <c:ext xmlns:c16="http://schemas.microsoft.com/office/drawing/2014/chart" uri="{C3380CC4-5D6E-409C-BE32-E72D297353CC}">
              <c16:uniqueId val="{0000000A-085A-4BDE-B071-9616E9366A52}"/>
            </c:ext>
          </c:extLst>
        </c:ser>
        <c:ser>
          <c:idx val="11"/>
          <c:order val="11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Sheet2!$C$4:$C$34</c:f>
              <c:strCache>
                <c:ptCount val="22"/>
                <c:pt idx="0">
                  <c:v>Bihar</c:v>
                </c:pt>
                <c:pt idx="1">
                  <c:v>Chattisgarh</c:v>
                </c:pt>
                <c:pt idx="2">
                  <c:v>Uttar Pradesh</c:v>
                </c:pt>
                <c:pt idx="3">
                  <c:v>Punjab</c:v>
                </c:pt>
                <c:pt idx="4">
                  <c:v>West Bengal</c:v>
                </c:pt>
                <c:pt idx="5">
                  <c:v>Jharkhand</c:v>
                </c:pt>
                <c:pt idx="6">
                  <c:v>Rajasthan</c:v>
                </c:pt>
                <c:pt idx="7">
                  <c:v>Odhisha</c:v>
                </c:pt>
                <c:pt idx="8">
                  <c:v>Madhya Pradesh</c:v>
                </c:pt>
                <c:pt idx="9">
                  <c:v>Assam</c:v>
                </c:pt>
                <c:pt idx="10">
                  <c:v>Jammu &amp; Kashmir</c:v>
                </c:pt>
                <c:pt idx="11">
                  <c:v>Andhra Pradesh</c:v>
                </c:pt>
                <c:pt idx="12">
                  <c:v>Gujarat</c:v>
                </c:pt>
                <c:pt idx="13">
                  <c:v>Haryana</c:v>
                </c:pt>
                <c:pt idx="14">
                  <c:v>Maharashtra</c:v>
                </c:pt>
                <c:pt idx="15">
                  <c:v>Kerala</c:v>
                </c:pt>
                <c:pt idx="16">
                  <c:v>Telangana</c:v>
                </c:pt>
                <c:pt idx="17">
                  <c:v>Karnataka</c:v>
                </c:pt>
                <c:pt idx="18">
                  <c:v>Himachal Pradesh</c:v>
                </c:pt>
                <c:pt idx="19">
                  <c:v>Tamil Nadu</c:v>
                </c:pt>
                <c:pt idx="20">
                  <c:v>Goa</c:v>
                </c:pt>
                <c:pt idx="21">
                  <c:v>Delhi</c:v>
                </c:pt>
              </c:strCache>
            </c:strRef>
          </c:cat>
          <c:val>
            <c:numRef>
              <c:f>Sheet2!$O$4:$O$34</c:f>
              <c:numCache>
                <c:formatCode>0</c:formatCode>
                <c:ptCount val="22"/>
                <c:pt idx="0">
                  <c:v>42.532659361262134</c:v>
                </c:pt>
                <c:pt idx="1">
                  <c:v>72.233003325555885</c:v>
                </c:pt>
                <c:pt idx="2">
                  <c:v>73.256762612599672</c:v>
                </c:pt>
                <c:pt idx="3">
                  <c:v>96.550013990234859</c:v>
                </c:pt>
                <c:pt idx="4">
                  <c:v>121.35431660280312</c:v>
                </c:pt>
                <c:pt idx="5">
                  <c:v>126.91262806418301</c:v>
                </c:pt>
                <c:pt idx="6">
                  <c:v>146.26116967572875</c:v>
                </c:pt>
                <c:pt idx="7">
                  <c:v>150.82588107145372</c:v>
                </c:pt>
                <c:pt idx="8">
                  <c:v>155.61369097690829</c:v>
                </c:pt>
                <c:pt idx="9">
                  <c:v>160.78353583943107</c:v>
                </c:pt>
                <c:pt idx="10">
                  <c:v>197.64765029907915</c:v>
                </c:pt>
                <c:pt idx="11">
                  <c:v>203.7802701028815</c:v>
                </c:pt>
                <c:pt idx="12">
                  <c:v>238.56954259368007</c:v>
                </c:pt>
                <c:pt idx="13">
                  <c:v>290.32053008463316</c:v>
                </c:pt>
                <c:pt idx="14">
                  <c:v>291.21439170543044</c:v>
                </c:pt>
                <c:pt idx="15">
                  <c:v>293.21362478260909</c:v>
                </c:pt>
                <c:pt idx="16">
                  <c:v>293.53231453159162</c:v>
                </c:pt>
                <c:pt idx="17">
                  <c:v>372.80027481292831</c:v>
                </c:pt>
                <c:pt idx="18">
                  <c:v>389.78837393974453</c:v>
                </c:pt>
                <c:pt idx="19">
                  <c:v>425.66501471126242</c:v>
                </c:pt>
                <c:pt idx="20">
                  <c:v>505.60388303782179</c:v>
                </c:pt>
                <c:pt idx="21">
                  <c:v>1002.910781111827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85A-4BDE-B071-9616E9366A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7"/>
        <c:axId val="586519352"/>
        <c:axId val="586517752"/>
      </c:barChart>
      <c:catAx>
        <c:axId val="5865193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6517752"/>
        <c:crosses val="autoZero"/>
        <c:auto val="1"/>
        <c:lblAlgn val="ctr"/>
        <c:lblOffset val="100"/>
        <c:noMultiLvlLbl val="0"/>
      </c:catAx>
      <c:valAx>
        <c:axId val="5865177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0000"/>
                  <a:lumOff val="90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6519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B34785-3F92-43C9-B31F-EB3AFC6C8C59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FB2E747B-5EF6-46CF-9F0C-26E78192F3E5}">
      <dgm:prSet phldrT="[Text]" custT="1"/>
      <dgm:spPr/>
      <dgm:t>
        <a:bodyPr anchor="t"/>
        <a:lstStyle/>
        <a:p>
          <a:r>
            <a:rPr lang="en-US" sz="1800" b="1" dirty="0">
              <a:latin typeface="Arial Narrow" panose="020B0606020202030204" pitchFamily="34" charset="0"/>
            </a:rPr>
            <a:t>Context</a:t>
          </a:r>
        </a:p>
        <a:p>
          <a:r>
            <a:rPr lang="en-US" sz="1800" dirty="0">
              <a:latin typeface="Arial Narrow" panose="020B0606020202030204" pitchFamily="34" charset="0"/>
            </a:rPr>
            <a:t>- COVID-19 is claiming lives, inflicting damage across health system and entire economy, and exposing fault-lines in the system</a:t>
          </a:r>
        </a:p>
        <a:p>
          <a:r>
            <a:rPr lang="en-US" sz="1800" dirty="0">
              <a:latin typeface="Arial Narrow" panose="020B0606020202030204" pitchFamily="34" charset="0"/>
            </a:rPr>
            <a:t>- India has made good progress on key health indicators but lags in other areas; over 10-15 years, not much convergence among states</a:t>
          </a:r>
        </a:p>
        <a:p>
          <a:r>
            <a:rPr lang="en-US" sz="1800" dirty="0">
              <a:latin typeface="Arial Narrow" panose="020B0606020202030204" pitchFamily="34" charset="0"/>
            </a:rPr>
            <a:t>-  Outstanding challenges related to disease control, epi/demographic transitions, quality of care</a:t>
          </a:r>
        </a:p>
        <a:p>
          <a:endParaRPr lang="en-US" sz="1800" dirty="0">
            <a:latin typeface="Arial Narrow" panose="020B0606020202030204" pitchFamily="34" charset="0"/>
          </a:endParaRPr>
        </a:p>
      </dgm:t>
    </dgm:pt>
    <dgm:pt modelId="{785D8F9F-889A-4A1D-A1FE-7CED7A24EA64}" type="parTrans" cxnId="{CAEFF068-6342-4812-A39E-6BFDB3D4CD61}">
      <dgm:prSet/>
      <dgm:spPr/>
      <dgm:t>
        <a:bodyPr/>
        <a:lstStyle/>
        <a:p>
          <a:endParaRPr lang="en-US" sz="2000">
            <a:latin typeface="Arial Narrow" panose="020B0606020202030204" pitchFamily="34" charset="0"/>
          </a:endParaRPr>
        </a:p>
      </dgm:t>
    </dgm:pt>
    <dgm:pt modelId="{838BCEF1-4AE6-4672-A7B6-5BB9386AA016}" type="sibTrans" cxnId="{CAEFF068-6342-4812-A39E-6BFDB3D4CD61}">
      <dgm:prSet/>
      <dgm:spPr/>
      <dgm:t>
        <a:bodyPr/>
        <a:lstStyle/>
        <a:p>
          <a:endParaRPr lang="en-US" sz="2000">
            <a:latin typeface="Arial Narrow" panose="020B0606020202030204" pitchFamily="34" charset="0"/>
          </a:endParaRPr>
        </a:p>
      </dgm:t>
    </dgm:pt>
    <dgm:pt modelId="{882B1F01-149E-4C11-973F-220A61E41AB6}">
      <dgm:prSet phldrT="[Text]" custT="1"/>
      <dgm:spPr/>
      <dgm:t>
        <a:bodyPr/>
        <a:lstStyle/>
        <a:p>
          <a:pPr algn="ctr"/>
          <a:r>
            <a:rPr lang="en-US" sz="1800" b="1" dirty="0">
              <a:latin typeface="Arial Narrow" panose="020B0606020202030204" pitchFamily="34" charset="0"/>
            </a:rPr>
            <a:t>Better health financing</a:t>
          </a:r>
        </a:p>
        <a:p>
          <a:pPr algn="ctr"/>
          <a:r>
            <a:rPr lang="en-US" sz="1800" dirty="0">
              <a:latin typeface="Arial Narrow" panose="020B0606020202030204" pitchFamily="34" charset="0"/>
            </a:rPr>
            <a:t> - Predominantly government financing</a:t>
          </a:r>
        </a:p>
        <a:p>
          <a:pPr algn="ctr"/>
          <a:r>
            <a:rPr lang="en-US" sz="1800" dirty="0">
              <a:latin typeface="Arial Narrow" panose="020B0606020202030204" pitchFamily="34" charset="0"/>
            </a:rPr>
            <a:t>- Prioritization of health in state budgets</a:t>
          </a:r>
        </a:p>
        <a:p>
          <a:pPr algn="ctr"/>
          <a:r>
            <a:rPr lang="en-US" sz="1800" dirty="0">
              <a:latin typeface="Arial Narrow" panose="020B0606020202030204" pitchFamily="34" charset="0"/>
            </a:rPr>
            <a:t>- Better spending through reforms</a:t>
          </a:r>
        </a:p>
        <a:p>
          <a:pPr algn="ctr"/>
          <a:r>
            <a:rPr lang="en-US" sz="1800" dirty="0">
              <a:latin typeface="Arial Narrow" panose="020B0606020202030204" pitchFamily="34" charset="0"/>
            </a:rPr>
            <a:t>- Revamp federal financing to better address equity/need, performance &amp; accountability, allocations within states, and pro-health taxation </a:t>
          </a:r>
        </a:p>
        <a:p>
          <a:pPr algn="ctr"/>
          <a:endParaRPr lang="en-US" sz="1800" dirty="0">
            <a:latin typeface="Arial Narrow" panose="020B0606020202030204" pitchFamily="34" charset="0"/>
          </a:endParaRPr>
        </a:p>
      </dgm:t>
    </dgm:pt>
    <dgm:pt modelId="{2C070563-EFF2-4913-B729-45264BCF35A7}" type="parTrans" cxnId="{C2F1CE9E-475A-4C90-85C9-EDF16CB9E989}">
      <dgm:prSet/>
      <dgm:spPr/>
      <dgm:t>
        <a:bodyPr/>
        <a:lstStyle/>
        <a:p>
          <a:endParaRPr lang="en-US" sz="2000">
            <a:latin typeface="Arial Narrow" panose="020B0606020202030204" pitchFamily="34" charset="0"/>
          </a:endParaRPr>
        </a:p>
      </dgm:t>
    </dgm:pt>
    <dgm:pt modelId="{243686BE-6CF5-4A5F-9792-BBF187994149}" type="sibTrans" cxnId="{C2F1CE9E-475A-4C90-85C9-EDF16CB9E989}">
      <dgm:prSet/>
      <dgm:spPr/>
      <dgm:t>
        <a:bodyPr/>
        <a:lstStyle/>
        <a:p>
          <a:endParaRPr lang="en-US" sz="2000">
            <a:latin typeface="Arial Narrow" panose="020B0606020202030204" pitchFamily="34" charset="0"/>
          </a:endParaRPr>
        </a:p>
      </dgm:t>
    </dgm:pt>
    <dgm:pt modelId="{28089020-5CF6-47D8-997F-11188BDE6995}">
      <dgm:prSet phldrT="[Text]" custT="1"/>
      <dgm:spPr/>
      <dgm:t>
        <a:bodyPr/>
        <a:lstStyle/>
        <a:p>
          <a:r>
            <a:rPr lang="en-US" sz="1800" b="1" dirty="0">
              <a:latin typeface="Arial Narrow" panose="020B0606020202030204" pitchFamily="34" charset="0"/>
            </a:rPr>
            <a:t>Better service delivery</a:t>
          </a:r>
        </a:p>
        <a:p>
          <a:r>
            <a:rPr lang="en-US" sz="1800" dirty="0">
              <a:latin typeface="Arial Narrow" panose="020B0606020202030204" pitchFamily="34" charset="0"/>
            </a:rPr>
            <a:t>- Ingredients, not recipes, for service delivery</a:t>
          </a:r>
        </a:p>
        <a:p>
          <a:r>
            <a:rPr lang="en-US" sz="1800" dirty="0">
              <a:latin typeface="Arial Narrow" panose="020B0606020202030204" pitchFamily="34" charset="0"/>
            </a:rPr>
            <a:t>- Public/private mix with robust public option</a:t>
          </a:r>
        </a:p>
        <a:p>
          <a:r>
            <a:rPr lang="en-US" sz="1800" dirty="0">
              <a:latin typeface="Arial Narrow" panose="020B0606020202030204" pitchFamily="34" charset="0"/>
            </a:rPr>
            <a:t>- Multiple service delivery transitions must happen</a:t>
          </a:r>
        </a:p>
        <a:p>
          <a:r>
            <a:rPr lang="en-US" sz="1800" dirty="0">
              <a:latin typeface="Arial Narrow" panose="020B0606020202030204" pitchFamily="34" charset="0"/>
            </a:rPr>
            <a:t>- </a:t>
          </a:r>
          <a:r>
            <a:rPr lang="en-US" sz="1800" dirty="0" err="1">
              <a:latin typeface="Arial Narrow" panose="020B0606020202030204" pitchFamily="34" charset="0"/>
            </a:rPr>
            <a:t>GoI</a:t>
          </a:r>
          <a:r>
            <a:rPr lang="en-US" sz="1800" dirty="0">
              <a:latin typeface="Arial Narrow" panose="020B0606020202030204" pitchFamily="34" charset="0"/>
            </a:rPr>
            <a:t> has critical role to play in promoting “open-source” model for state service delivery systems</a:t>
          </a:r>
        </a:p>
        <a:p>
          <a:r>
            <a:rPr lang="en-US" sz="1800" dirty="0">
              <a:latin typeface="Arial Narrow" panose="020B0606020202030204" pitchFamily="34" charset="0"/>
            </a:rPr>
            <a:t>- Innovations should be nurtured</a:t>
          </a:r>
        </a:p>
      </dgm:t>
    </dgm:pt>
    <dgm:pt modelId="{19009B91-72F3-420F-8AC2-B099822B3378}" type="parTrans" cxnId="{BEC84C72-4905-49B0-9584-896ED08978F9}">
      <dgm:prSet/>
      <dgm:spPr/>
      <dgm:t>
        <a:bodyPr/>
        <a:lstStyle/>
        <a:p>
          <a:endParaRPr lang="en-US" sz="2000">
            <a:latin typeface="Arial Narrow" panose="020B0606020202030204" pitchFamily="34" charset="0"/>
          </a:endParaRPr>
        </a:p>
      </dgm:t>
    </dgm:pt>
    <dgm:pt modelId="{69B4B8FE-9442-4524-8CA8-4A271D024F99}" type="sibTrans" cxnId="{BEC84C72-4905-49B0-9584-896ED08978F9}">
      <dgm:prSet/>
      <dgm:spPr/>
      <dgm:t>
        <a:bodyPr/>
        <a:lstStyle/>
        <a:p>
          <a:endParaRPr lang="en-US" sz="2000">
            <a:latin typeface="Arial Narrow" panose="020B0606020202030204" pitchFamily="34" charset="0"/>
          </a:endParaRPr>
        </a:p>
      </dgm:t>
    </dgm:pt>
    <dgm:pt modelId="{C386244C-E17D-4D94-8E72-39BC483A637B}">
      <dgm:prSet custT="1"/>
      <dgm:spPr/>
      <dgm:t>
        <a:bodyPr/>
        <a:lstStyle/>
        <a:p>
          <a:endParaRPr lang="en-US" sz="1800" b="1" kern="1200" dirty="0">
            <a:highlight>
              <a:srgbClr val="FFFF00"/>
            </a:highlight>
            <a:latin typeface="Arial Narrow" panose="020B0606020202030204" pitchFamily="34" charset="0"/>
          </a:endParaRPr>
        </a:p>
        <a:p>
          <a:endParaRPr lang="en-US" sz="1800" b="1" kern="1200" dirty="0">
            <a:highlight>
              <a:srgbClr val="FFFF00"/>
            </a:highlight>
            <a:latin typeface="Arial Narrow" panose="020B0606020202030204" pitchFamily="34" charset="0"/>
          </a:endParaRPr>
        </a:p>
        <a:p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Better public health</a:t>
          </a:r>
        </a:p>
        <a:p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- Strengthen surveillance and public lab capacity at district level including zoonotic diseases</a:t>
          </a:r>
        </a:p>
        <a:p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- Prepare national and state institutions to effectively respond for pandemics and research (NCDC and ICMR) as per IHR</a:t>
          </a:r>
        </a:p>
        <a:p>
          <a:pPr>
            <a:buFont typeface="Wingdings" panose="05000000000000000000" pitchFamily="2" charset="2"/>
            <a:buChar char="§"/>
          </a:pP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- Promote institutional reforms and innovations in vertical disease control programs  (TB/HIV/VBD)</a:t>
          </a:r>
        </a:p>
        <a:p>
          <a:pPr>
            <a:buFont typeface="Wingdings" panose="05000000000000000000" pitchFamily="2" charset="2"/>
            <a:buChar char="§"/>
          </a:pPr>
          <a:endParaRPr lang="en-US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Narrow" panose="020B0606020202030204" pitchFamily="34" charset="0"/>
            <a:ea typeface="+mn-ea"/>
            <a:cs typeface="+mn-cs"/>
          </a:endParaRPr>
        </a:p>
        <a:p>
          <a:endParaRPr lang="en-US" sz="1800" kern="1200" dirty="0">
            <a:latin typeface="Arial Narrow" panose="020B0606020202030204" pitchFamily="34" charset="0"/>
          </a:endParaRPr>
        </a:p>
      </dgm:t>
    </dgm:pt>
    <dgm:pt modelId="{ACE048CE-FAEB-42D1-8A12-9E9EC8F1172C}" type="parTrans" cxnId="{65265D32-3AB1-4C97-BC2F-9F556FD539FF}">
      <dgm:prSet/>
      <dgm:spPr/>
      <dgm:t>
        <a:bodyPr/>
        <a:lstStyle/>
        <a:p>
          <a:endParaRPr lang="en-US" sz="2000"/>
        </a:p>
      </dgm:t>
    </dgm:pt>
    <dgm:pt modelId="{801A119E-1C63-4026-BE35-B54241E7F158}" type="sibTrans" cxnId="{65265D32-3AB1-4C97-BC2F-9F556FD539FF}">
      <dgm:prSet/>
      <dgm:spPr/>
      <dgm:t>
        <a:bodyPr/>
        <a:lstStyle/>
        <a:p>
          <a:endParaRPr lang="en-US" sz="2000"/>
        </a:p>
      </dgm:t>
    </dgm:pt>
    <dgm:pt modelId="{72114C13-CBEE-42ED-9004-E5445F0C6650}" type="pres">
      <dgm:prSet presAssocID="{9AB34785-3F92-43C9-B31F-EB3AFC6C8C59}" presName="diagram" presStyleCnt="0">
        <dgm:presLayoutVars>
          <dgm:dir/>
          <dgm:resizeHandles val="exact"/>
        </dgm:presLayoutVars>
      </dgm:prSet>
      <dgm:spPr/>
    </dgm:pt>
    <dgm:pt modelId="{02613EAF-5390-4C60-AE60-43C73DCA7675}" type="pres">
      <dgm:prSet presAssocID="{FB2E747B-5EF6-46CF-9F0C-26E78192F3E5}" presName="node" presStyleLbl="node1" presStyleIdx="0" presStyleCnt="4">
        <dgm:presLayoutVars>
          <dgm:bulletEnabled val="1"/>
        </dgm:presLayoutVars>
      </dgm:prSet>
      <dgm:spPr/>
    </dgm:pt>
    <dgm:pt modelId="{420DB59E-893C-42F4-9CF9-49ED43F03B03}" type="pres">
      <dgm:prSet presAssocID="{838BCEF1-4AE6-4672-A7B6-5BB9386AA016}" presName="sibTrans" presStyleCnt="0"/>
      <dgm:spPr/>
    </dgm:pt>
    <dgm:pt modelId="{EA3AB5BB-2643-4B07-ABD6-8DFE20626DF2}" type="pres">
      <dgm:prSet presAssocID="{882B1F01-149E-4C11-973F-220A61E41AB6}" presName="node" presStyleLbl="node1" presStyleIdx="1" presStyleCnt="4">
        <dgm:presLayoutVars>
          <dgm:bulletEnabled val="1"/>
        </dgm:presLayoutVars>
      </dgm:prSet>
      <dgm:spPr/>
    </dgm:pt>
    <dgm:pt modelId="{6A007882-5775-4E96-9297-59411C028716}" type="pres">
      <dgm:prSet presAssocID="{243686BE-6CF5-4A5F-9792-BBF187994149}" presName="sibTrans" presStyleCnt="0"/>
      <dgm:spPr/>
    </dgm:pt>
    <dgm:pt modelId="{F631D543-E7B9-4062-A3E2-D400ED9E98D2}" type="pres">
      <dgm:prSet presAssocID="{28089020-5CF6-47D8-997F-11188BDE6995}" presName="node" presStyleLbl="node1" presStyleIdx="2" presStyleCnt="4">
        <dgm:presLayoutVars>
          <dgm:bulletEnabled val="1"/>
        </dgm:presLayoutVars>
      </dgm:prSet>
      <dgm:spPr/>
    </dgm:pt>
    <dgm:pt modelId="{6F4A1030-32EB-45C1-B545-36F087298189}" type="pres">
      <dgm:prSet presAssocID="{69B4B8FE-9442-4524-8CA8-4A271D024F99}" presName="sibTrans" presStyleCnt="0"/>
      <dgm:spPr/>
    </dgm:pt>
    <dgm:pt modelId="{8CDBC3B7-B9BC-4B5C-8732-9D933B470A3F}" type="pres">
      <dgm:prSet presAssocID="{C386244C-E17D-4D94-8E72-39BC483A637B}" presName="node" presStyleLbl="node1" presStyleIdx="3" presStyleCnt="4">
        <dgm:presLayoutVars>
          <dgm:bulletEnabled val="1"/>
        </dgm:presLayoutVars>
      </dgm:prSet>
      <dgm:spPr/>
    </dgm:pt>
  </dgm:ptLst>
  <dgm:cxnLst>
    <dgm:cxn modelId="{05203E0B-669E-4352-A6C1-82D294D305A1}" type="presOf" srcId="{28089020-5CF6-47D8-997F-11188BDE6995}" destId="{F631D543-E7B9-4062-A3E2-D400ED9E98D2}" srcOrd="0" destOrd="0" presId="urn:microsoft.com/office/officeart/2005/8/layout/default"/>
    <dgm:cxn modelId="{65265D32-3AB1-4C97-BC2F-9F556FD539FF}" srcId="{9AB34785-3F92-43C9-B31F-EB3AFC6C8C59}" destId="{C386244C-E17D-4D94-8E72-39BC483A637B}" srcOrd="3" destOrd="0" parTransId="{ACE048CE-FAEB-42D1-8A12-9E9EC8F1172C}" sibTransId="{801A119E-1C63-4026-BE35-B54241E7F158}"/>
    <dgm:cxn modelId="{9EDCF833-4779-45CA-A3A4-C98FAB1787D0}" type="presOf" srcId="{FB2E747B-5EF6-46CF-9F0C-26E78192F3E5}" destId="{02613EAF-5390-4C60-AE60-43C73DCA7675}" srcOrd="0" destOrd="0" presId="urn:microsoft.com/office/officeart/2005/8/layout/default"/>
    <dgm:cxn modelId="{15B55363-3243-47DC-A2B6-F0E14F4B7FCD}" type="presOf" srcId="{882B1F01-149E-4C11-973F-220A61E41AB6}" destId="{EA3AB5BB-2643-4B07-ABD6-8DFE20626DF2}" srcOrd="0" destOrd="0" presId="urn:microsoft.com/office/officeart/2005/8/layout/default"/>
    <dgm:cxn modelId="{CAEFF068-6342-4812-A39E-6BFDB3D4CD61}" srcId="{9AB34785-3F92-43C9-B31F-EB3AFC6C8C59}" destId="{FB2E747B-5EF6-46CF-9F0C-26E78192F3E5}" srcOrd="0" destOrd="0" parTransId="{785D8F9F-889A-4A1D-A1FE-7CED7A24EA64}" sibTransId="{838BCEF1-4AE6-4672-A7B6-5BB9386AA016}"/>
    <dgm:cxn modelId="{BEC84C72-4905-49B0-9584-896ED08978F9}" srcId="{9AB34785-3F92-43C9-B31F-EB3AFC6C8C59}" destId="{28089020-5CF6-47D8-997F-11188BDE6995}" srcOrd="2" destOrd="0" parTransId="{19009B91-72F3-420F-8AC2-B099822B3378}" sibTransId="{69B4B8FE-9442-4524-8CA8-4A271D024F99}"/>
    <dgm:cxn modelId="{C2F1CE9E-475A-4C90-85C9-EDF16CB9E989}" srcId="{9AB34785-3F92-43C9-B31F-EB3AFC6C8C59}" destId="{882B1F01-149E-4C11-973F-220A61E41AB6}" srcOrd="1" destOrd="0" parTransId="{2C070563-EFF2-4913-B729-45264BCF35A7}" sibTransId="{243686BE-6CF5-4A5F-9792-BBF187994149}"/>
    <dgm:cxn modelId="{6842F3C1-D8BE-4F80-BFD2-45EC7040B99E}" type="presOf" srcId="{9AB34785-3F92-43C9-B31F-EB3AFC6C8C59}" destId="{72114C13-CBEE-42ED-9004-E5445F0C6650}" srcOrd="0" destOrd="0" presId="urn:microsoft.com/office/officeart/2005/8/layout/default"/>
    <dgm:cxn modelId="{4C1ABFE6-AC2B-472E-9E58-32D661756AA4}" type="presOf" srcId="{C386244C-E17D-4D94-8E72-39BC483A637B}" destId="{8CDBC3B7-B9BC-4B5C-8732-9D933B470A3F}" srcOrd="0" destOrd="0" presId="urn:microsoft.com/office/officeart/2005/8/layout/default"/>
    <dgm:cxn modelId="{AA08C308-501C-415B-958C-48E56E944F81}" type="presParOf" srcId="{72114C13-CBEE-42ED-9004-E5445F0C6650}" destId="{02613EAF-5390-4C60-AE60-43C73DCA7675}" srcOrd="0" destOrd="0" presId="urn:microsoft.com/office/officeart/2005/8/layout/default"/>
    <dgm:cxn modelId="{C385D35C-ADDF-4A69-8FEE-2C9B1EA3953F}" type="presParOf" srcId="{72114C13-CBEE-42ED-9004-E5445F0C6650}" destId="{420DB59E-893C-42F4-9CF9-49ED43F03B03}" srcOrd="1" destOrd="0" presId="urn:microsoft.com/office/officeart/2005/8/layout/default"/>
    <dgm:cxn modelId="{14BDEEC0-A682-457E-AF7A-C9C900634C03}" type="presParOf" srcId="{72114C13-CBEE-42ED-9004-E5445F0C6650}" destId="{EA3AB5BB-2643-4B07-ABD6-8DFE20626DF2}" srcOrd="2" destOrd="0" presId="urn:microsoft.com/office/officeart/2005/8/layout/default"/>
    <dgm:cxn modelId="{ECB14EBA-902D-479B-B72C-BAB5C21F54CD}" type="presParOf" srcId="{72114C13-CBEE-42ED-9004-E5445F0C6650}" destId="{6A007882-5775-4E96-9297-59411C028716}" srcOrd="3" destOrd="0" presId="urn:microsoft.com/office/officeart/2005/8/layout/default"/>
    <dgm:cxn modelId="{BD93AD02-AE94-4E89-9AE1-F4B69E415FB8}" type="presParOf" srcId="{72114C13-CBEE-42ED-9004-E5445F0C6650}" destId="{F631D543-E7B9-4062-A3E2-D400ED9E98D2}" srcOrd="4" destOrd="0" presId="urn:microsoft.com/office/officeart/2005/8/layout/default"/>
    <dgm:cxn modelId="{BD72017D-9749-47F9-83CB-A3F9A2BD84BA}" type="presParOf" srcId="{72114C13-CBEE-42ED-9004-E5445F0C6650}" destId="{6F4A1030-32EB-45C1-B545-36F087298189}" srcOrd="5" destOrd="0" presId="urn:microsoft.com/office/officeart/2005/8/layout/default"/>
    <dgm:cxn modelId="{8D89FD9D-793F-493B-BC7A-F7FDA84DF6CA}" type="presParOf" srcId="{72114C13-CBEE-42ED-9004-E5445F0C6650}" destId="{8CDBC3B7-B9BC-4B5C-8732-9D933B470A3F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613EAF-5390-4C60-AE60-43C73DCA7675}">
      <dsp:nvSpPr>
        <dsp:cNvPr id="0" name=""/>
        <dsp:cNvSpPr/>
      </dsp:nvSpPr>
      <dsp:spPr>
        <a:xfrm>
          <a:off x="1123" y="62603"/>
          <a:ext cx="4380010" cy="26280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 Narrow" panose="020B0606020202030204" pitchFamily="34" charset="0"/>
            </a:rPr>
            <a:t>Context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 Narrow" panose="020B0606020202030204" pitchFamily="34" charset="0"/>
            </a:rPr>
            <a:t>- COVID-19 is claiming lives, inflicting damage across health system and entire economy, and exposing fault-lines in the system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 Narrow" panose="020B0606020202030204" pitchFamily="34" charset="0"/>
            </a:rPr>
            <a:t>- India has made good progress on key health indicators but lags in other areas; over 10-15 years, not much convergence among states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 Narrow" panose="020B0606020202030204" pitchFamily="34" charset="0"/>
            </a:rPr>
            <a:t>-  Outstanding challenges related to disease control, epi/demographic transitions, quality of care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>
            <a:latin typeface="Arial Narrow" panose="020B0606020202030204" pitchFamily="34" charset="0"/>
          </a:endParaRPr>
        </a:p>
      </dsp:txBody>
      <dsp:txXfrm>
        <a:off x="1123" y="62603"/>
        <a:ext cx="4380010" cy="2628006"/>
      </dsp:txXfrm>
    </dsp:sp>
    <dsp:sp modelId="{EA3AB5BB-2643-4B07-ABD6-8DFE20626DF2}">
      <dsp:nvSpPr>
        <dsp:cNvPr id="0" name=""/>
        <dsp:cNvSpPr/>
      </dsp:nvSpPr>
      <dsp:spPr>
        <a:xfrm>
          <a:off x="4819135" y="62603"/>
          <a:ext cx="4380010" cy="26280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 Narrow" panose="020B0606020202030204" pitchFamily="34" charset="0"/>
            </a:rPr>
            <a:t>Better health financing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 Narrow" panose="020B0606020202030204" pitchFamily="34" charset="0"/>
            </a:rPr>
            <a:t> - Predominantly government financing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 Narrow" panose="020B0606020202030204" pitchFamily="34" charset="0"/>
            </a:rPr>
            <a:t>- Prioritization of health in state budgets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 Narrow" panose="020B0606020202030204" pitchFamily="34" charset="0"/>
            </a:rPr>
            <a:t>- Better spending through reforms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 Narrow" panose="020B0606020202030204" pitchFamily="34" charset="0"/>
            </a:rPr>
            <a:t>- Revamp federal financing to better address equity/need, performance &amp; accountability, allocations within states, and pro-health taxation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>
            <a:latin typeface="Arial Narrow" panose="020B0606020202030204" pitchFamily="34" charset="0"/>
          </a:endParaRPr>
        </a:p>
      </dsp:txBody>
      <dsp:txXfrm>
        <a:off x="4819135" y="62603"/>
        <a:ext cx="4380010" cy="2628006"/>
      </dsp:txXfrm>
    </dsp:sp>
    <dsp:sp modelId="{F631D543-E7B9-4062-A3E2-D400ED9E98D2}">
      <dsp:nvSpPr>
        <dsp:cNvPr id="0" name=""/>
        <dsp:cNvSpPr/>
      </dsp:nvSpPr>
      <dsp:spPr>
        <a:xfrm>
          <a:off x="1123" y="3128611"/>
          <a:ext cx="4380010" cy="26280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 Narrow" panose="020B0606020202030204" pitchFamily="34" charset="0"/>
            </a:rPr>
            <a:t>Better service delivery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 Narrow" panose="020B0606020202030204" pitchFamily="34" charset="0"/>
            </a:rPr>
            <a:t>- Ingredients, not recipes, for service delivery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 Narrow" panose="020B0606020202030204" pitchFamily="34" charset="0"/>
            </a:rPr>
            <a:t>- Public/private mix with robust public option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 Narrow" panose="020B0606020202030204" pitchFamily="34" charset="0"/>
            </a:rPr>
            <a:t>- Multiple service delivery transitions must happen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 Narrow" panose="020B0606020202030204" pitchFamily="34" charset="0"/>
            </a:rPr>
            <a:t>- </a:t>
          </a:r>
          <a:r>
            <a:rPr lang="en-US" sz="1800" kern="1200" dirty="0" err="1">
              <a:latin typeface="Arial Narrow" panose="020B0606020202030204" pitchFamily="34" charset="0"/>
            </a:rPr>
            <a:t>GoI</a:t>
          </a:r>
          <a:r>
            <a:rPr lang="en-US" sz="1800" kern="1200" dirty="0">
              <a:latin typeface="Arial Narrow" panose="020B0606020202030204" pitchFamily="34" charset="0"/>
            </a:rPr>
            <a:t> has critical role to play in promoting “open-source” model for state service delivery systems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 Narrow" panose="020B0606020202030204" pitchFamily="34" charset="0"/>
            </a:rPr>
            <a:t>- Innovations should be nurtured</a:t>
          </a:r>
        </a:p>
      </dsp:txBody>
      <dsp:txXfrm>
        <a:off x="1123" y="3128611"/>
        <a:ext cx="4380010" cy="2628006"/>
      </dsp:txXfrm>
    </dsp:sp>
    <dsp:sp modelId="{8CDBC3B7-B9BC-4B5C-8732-9D933B470A3F}">
      <dsp:nvSpPr>
        <dsp:cNvPr id="0" name=""/>
        <dsp:cNvSpPr/>
      </dsp:nvSpPr>
      <dsp:spPr>
        <a:xfrm>
          <a:off x="4819135" y="3128611"/>
          <a:ext cx="4380010" cy="26280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 dirty="0">
            <a:highlight>
              <a:srgbClr val="FFFF00"/>
            </a:highlight>
            <a:latin typeface="Arial Narrow" panose="020B0606020202030204" pitchFamily="34" charset="0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 dirty="0">
            <a:highlight>
              <a:srgbClr val="FFFF00"/>
            </a:highlight>
            <a:latin typeface="Arial Narrow" panose="020B0606020202030204" pitchFamily="34" charset="0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Better public health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- Strengthen surveillance and public lab capacity at district level including zoonotic diseases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- Prepare national and state institutions to effectively respond for pandemics and research (NCDC and ICMR) as per IHR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- Promote institutional reforms and innovations in vertical disease control programs  (TB/HIV/VBD)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endParaRPr lang="en-US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Narrow" panose="020B0606020202030204" pitchFamily="34" charset="0"/>
            <a:ea typeface="+mn-ea"/>
            <a:cs typeface="+mn-cs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>
            <a:latin typeface="Arial Narrow" panose="020B0606020202030204" pitchFamily="34" charset="0"/>
          </a:endParaRPr>
        </a:p>
      </dsp:txBody>
      <dsp:txXfrm>
        <a:off x="4819135" y="3128611"/>
        <a:ext cx="4380010" cy="26280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5FC54E-7D7B-424E-A6D7-D82D20C0085C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DB1F8-F62B-415C-B86E-CDB5F6137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676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88AEFF-DB41-4ABB-A763-0F050FAD24F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336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3991" indent="-163991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88AEFF-DB41-4ABB-A763-0F050FAD24F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702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30B90-942A-415A-828A-A74B29A4B8A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510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8BF6E-30A2-4DDD-A9B9-C023A10237A4}" type="slidenum">
              <a:rPr lang="en-US" altLang="en-US" smtClean="0"/>
              <a:pPr/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0230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3699D-230B-4BEF-89DA-2DFE17A11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9F673E-098A-4BD2-99C8-40E927B92A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FD390-BF15-42AB-A4E2-B02F5AD4D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D0E30-43FB-49EA-83F4-F1A3FB13B768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55487-58ED-4320-8BD7-AD1A5BD8D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8E213-6B0E-4F6E-9F19-B0685CB64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B117-0A7C-447E-823E-ECE5F36A2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403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146B7-D544-485B-BBA2-29F3644EE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B5A0FC-D17A-4EE9-9E44-894D77D29C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61728B-4387-421B-A38C-007CCAB45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D0E30-43FB-49EA-83F4-F1A3FB13B768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308A3-8053-4B49-89D4-5A1B7FB6F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1F8A1-6E22-48B1-837B-496C35F83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B117-0A7C-447E-823E-ECE5F36A2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77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C051DA-4B94-484A-A07E-0F1BDD9094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5FD176-2527-4373-8CB8-C2CFA2E131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FAA74-25F5-4252-8670-F8F178C7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D0E30-43FB-49EA-83F4-F1A3FB13B768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CF4F5-BD35-46EB-A8AC-A11A35F8C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596A2-1643-4D90-A1F8-1AF6306D2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B117-0A7C-447E-823E-ECE5F36A2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32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ark 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913" y="301627"/>
            <a:ext cx="11282705" cy="756707"/>
          </a:xfrm>
        </p:spPr>
        <p:txBody>
          <a:bodyPr/>
          <a:lstStyle>
            <a:lvl1pPr>
              <a:defRPr sz="2200" b="0" i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65667" y="1598613"/>
            <a:ext cx="11303000" cy="46138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2400"/>
              </a:spcBef>
              <a:tabLst>
                <a:tab pos="8402638" algn="r"/>
              </a:tabLst>
              <a:defRPr lang="en-US" sz="1600" smtClean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5"/>
          </p:nvPr>
        </p:nvSpPr>
        <p:spPr>
          <a:xfrm>
            <a:off x="480484" y="6361114"/>
            <a:ext cx="42333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469FD7F-A44B-4F4F-9AF6-1A829DF869A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4492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ght Blu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 flipV="1">
            <a:off x="0" y="1"/>
            <a:ext cx="12192000" cy="4479925"/>
          </a:xfrm>
          <a:prstGeom prst="rect">
            <a:avLst/>
          </a:prstGeom>
          <a:solidFill>
            <a:srgbClr val="139A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4311651"/>
            <a:ext cx="12192000" cy="1762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dirty="0">
              <a:solidFill>
                <a:schemeClr val="bg1"/>
              </a:solidFill>
            </a:endParaRPr>
          </a:p>
        </p:txBody>
      </p:sp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2016831" y="1189790"/>
            <a:ext cx="9295741" cy="1822161"/>
          </a:xfr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chemeClr val="bg1"/>
                </a:solidFill>
                <a:latin typeface="Garamond" panose="020204040303010108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2033564" y="3000005"/>
            <a:ext cx="9279009" cy="87588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="0" i="0" cap="all" baseline="0">
                <a:solidFill>
                  <a:srgbClr val="FFFFFF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9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7576097" y="4699002"/>
            <a:ext cx="3761560" cy="1393637"/>
          </a:xfrm>
        </p:spPr>
        <p:txBody>
          <a:bodyPr anchor="b"/>
          <a:lstStyle>
            <a:lvl1pPr marL="0" marR="0" indent="0" algn="r" defTabSz="914400" rtl="0" eaLnBrk="1" fontAlgn="base" latinLnBrk="0" hangingPunct="1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SzTx/>
              <a:buFontTx/>
              <a:buNone/>
              <a:tabLst/>
              <a:defRPr sz="1400" b="0" i="0" baseline="0">
                <a:solidFill>
                  <a:schemeClr val="tx1"/>
                </a:solidFill>
                <a:latin typeface="+mn-lt"/>
                <a:cs typeface="Arial"/>
              </a:defRPr>
            </a:lvl1pPr>
            <a:lvl2pPr marL="0" marR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SzTx/>
              <a:buFont typeface="Wingdings" charset="0"/>
              <a:buNone/>
              <a:tabLst/>
              <a:defRPr sz="1400" b="0" i="0">
                <a:latin typeface="+mn-l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0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677334" y="4699001"/>
            <a:ext cx="6745111" cy="1375832"/>
          </a:xfrm>
          <a:solidFill>
            <a:srgbClr val="FFFFFF"/>
          </a:solidFill>
        </p:spPr>
        <p:txBody>
          <a:bodyPr anchor="ctr">
            <a:normAutofit/>
          </a:bodyPr>
          <a:lstStyle>
            <a:lvl1pPr algn="ctr">
              <a:defRPr baseline="0">
                <a:solidFill>
                  <a:srgbClr val="021F43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dt" sz="half" idx="17"/>
          </p:nvPr>
        </p:nvSpPr>
        <p:spPr>
          <a:xfrm>
            <a:off x="7922684" y="6107114"/>
            <a:ext cx="3401483" cy="306387"/>
          </a:xfrm>
          <a:prstGeom prst="rect">
            <a:avLst/>
          </a:prstGeom>
        </p:spPr>
        <p:txBody>
          <a:bodyPr rIns="0" anchor="ctr"/>
          <a:lstStyle>
            <a:lvl1pPr algn="r">
              <a:defRPr b="0" i="0">
                <a:solidFill>
                  <a:schemeClr val="tx1"/>
                </a:solidFill>
                <a:latin typeface="Garamond" panose="02020404030301010803" pitchFamily="18" charset="0"/>
                <a:cs typeface="Arial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336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3D859-5161-438E-A4DE-3CD2EB780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0384E-FCD0-4E5C-959D-AC3C31D04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FCC6BB-437F-4EE1-AF7E-50B1011C6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D0E30-43FB-49EA-83F4-F1A3FB13B768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49781-29A0-4777-922E-289E717B2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93619-E019-419B-84DF-DF79DCEEB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B117-0A7C-447E-823E-ECE5F36A2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4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52A8A-D0CA-4F90-8C5D-41BA39897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545DE9-07E7-431B-A46D-B40604C2D1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A97A7-CCBD-4333-9EE1-3B018CF2F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D0E30-43FB-49EA-83F4-F1A3FB13B768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DE204D-7FF4-4935-80D5-E230FC924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B8115-AF9B-4AA0-8EA7-6F657173F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B117-0A7C-447E-823E-ECE5F36A2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0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322EA-9197-4363-A9FF-EF7709600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1DB8D-E51E-49A6-BD3F-D2328675D7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000F8C-56EC-4BE5-B158-27B1E3F9B6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AF6B48-F6DF-4A80-83E7-B7B8876FA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D0E30-43FB-49EA-83F4-F1A3FB13B768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8FB63D-738E-4E5E-8CED-F790A95CA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38C491-CD75-4B12-9F62-CFC9B1036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B117-0A7C-447E-823E-ECE5F36A2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037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6D3A4-0D00-43C7-B9A6-290B2CF3A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62B029-6044-4362-8387-B35BC786B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632706-C168-431D-B4BD-5285D98CD6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3D0353-2C97-4219-A555-D03E26F348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CB28FD-B420-4012-AC53-4EFE872D76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2FA15A-11BF-4416-A5CF-1A32CE80F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D0E30-43FB-49EA-83F4-F1A3FB13B768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97A8E9-A601-4507-BF84-23A72FD98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BEF636-D678-425F-8EC6-E13AF1F78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B117-0A7C-447E-823E-ECE5F36A2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18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4997-2EDA-499A-B351-E47E13BB5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0A531C-F058-4859-AF2F-5A1B6DCB5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D0E30-43FB-49EA-83F4-F1A3FB13B768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455E71-7F09-4F4E-9512-CD34C99CB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B86D3C-1BC7-4695-B957-7B183BE55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B117-0A7C-447E-823E-ECE5F36A2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502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12574F-EF10-4270-9DCB-57C9AB8BA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D0E30-43FB-49EA-83F4-F1A3FB13B768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E3DB2F-D785-4694-A269-52387641E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67E6F5-DB32-4123-9780-6E00DA0E6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B117-0A7C-447E-823E-ECE5F36A2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64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51895-45FF-4FCE-BA1F-44AE91D31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F74DB-EA82-4F5D-BCCB-15609293E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C9815B-C3C6-47AD-B48C-3790FE5407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6E6DB7-7763-442E-9AAE-789C1DDE9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D0E30-43FB-49EA-83F4-F1A3FB13B768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CB0B56-A564-4EC1-92B7-78FF21875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553CB-6772-42D3-A443-0B9AE2F76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B117-0A7C-447E-823E-ECE5F36A2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1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E3263-7F44-49B1-895E-095812C01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DB737A-1B0C-4968-830F-38CF54BE26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66BF11-A877-48F6-8F5A-41628CA103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54B8CB-DA7B-4493-934C-FC2C47262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D0E30-43FB-49EA-83F4-F1A3FB13B768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16ECA7-9EB2-4AAA-B1E7-E960E54D5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089436-9A24-497C-95F1-724A1D9E0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B117-0A7C-447E-823E-ECE5F36A2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724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F2BB92-D902-4789-B335-B5B4ED691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C6CFA8-8BFA-4152-9C28-5905E1C0C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40DDF8-590D-4A11-87F2-C2042717EB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D0E30-43FB-49EA-83F4-F1A3FB13B768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DF382-A886-4E17-B9F9-1551F23470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69CEC-2EF6-4D51-BDD2-9C9E5A5D9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7B117-0A7C-447E-823E-ECE5F36A2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64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8370" y="2212529"/>
            <a:ext cx="7800508" cy="1620423"/>
          </a:xfrm>
        </p:spPr>
        <p:txBody>
          <a:bodyPr>
            <a:normAutofit fontScale="90000"/>
          </a:bodyPr>
          <a:lstStyle/>
          <a:p>
            <a:br>
              <a:rPr lang="en-IN" dirty="0">
                <a:latin typeface="Arial Narrow" panose="020B0606020202030204" pitchFamily="34" charset="0"/>
              </a:rPr>
            </a:br>
            <a:br>
              <a:rPr lang="en-IN" dirty="0">
                <a:latin typeface="Arial Narrow" panose="020B0606020202030204" pitchFamily="34" charset="0"/>
              </a:rPr>
            </a:br>
            <a:br>
              <a:rPr lang="en-IN" dirty="0">
                <a:latin typeface="Arial Narrow" panose="020B0606020202030204" pitchFamily="34" charset="0"/>
              </a:rPr>
            </a:br>
            <a:br>
              <a:rPr lang="en-IN" dirty="0">
                <a:latin typeface="Arial Narrow" panose="020B0606020202030204" pitchFamily="34" charset="0"/>
              </a:rPr>
            </a:br>
            <a:r>
              <a:rPr lang="en-IN" sz="5300" dirty="0">
                <a:latin typeface="Arial Narrow" panose="020B0606020202030204" pitchFamily="34" charset="0"/>
              </a:rPr>
              <a:t>India’s Health System </a:t>
            </a:r>
            <a:br>
              <a:rPr lang="en-IN" sz="5300" dirty="0">
                <a:latin typeface="Arial Narrow" panose="020B0606020202030204" pitchFamily="34" charset="0"/>
              </a:rPr>
            </a:br>
            <a:r>
              <a:rPr lang="en-IN" sz="5300" dirty="0">
                <a:latin typeface="Arial Narrow" panose="020B0606020202030204" pitchFamily="34" charset="0"/>
              </a:rPr>
              <a:t>in the Time of COVID-19</a:t>
            </a:r>
            <a:endParaRPr lang="en-GB" dirty="0">
              <a:latin typeface="Arial Narrow" panose="020B060602020203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80BA340-631B-4DD1-BB83-E843E03E1365}"/>
              </a:ext>
            </a:extLst>
          </p:cNvPr>
          <p:cNvGrpSpPr/>
          <p:nvPr/>
        </p:nvGrpSpPr>
        <p:grpSpPr>
          <a:xfrm>
            <a:off x="7646684" y="2004152"/>
            <a:ext cx="3657600" cy="3657600"/>
            <a:chOff x="6099306" y="2667781"/>
            <a:chExt cx="3657600" cy="3657600"/>
          </a:xfrm>
        </p:grpSpPr>
        <p:pic>
          <p:nvPicPr>
            <p:cNvPr id="4" name="Graphic 3" descr="Earth Globe Asia-Australia">
              <a:extLst>
                <a:ext uri="{FF2B5EF4-FFF2-40B4-BE49-F238E27FC236}">
                  <a16:creationId xmlns:a16="http://schemas.microsoft.com/office/drawing/2014/main" id="{DCDDC651-605A-4C88-9152-8BF215C812E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099306" y="2667781"/>
              <a:ext cx="3657600" cy="3657600"/>
            </a:xfrm>
            <a:prstGeom prst="rect">
              <a:avLst/>
            </a:prstGeom>
          </p:spPr>
        </p:pic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2E43821-9105-409F-8A7C-C8B4D144785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23965" y="3790510"/>
              <a:ext cx="1145717" cy="1102360"/>
            </a:xfrm>
            <a:prstGeom prst="ellipse">
              <a:avLst/>
            </a:prstGeom>
            <a:noFill/>
            <a:ln w="762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</a:pPr>
              <a:endParaRPr lang="en-US" sz="1400" b="0" dirty="0">
                <a:solidFill>
                  <a:schemeClr val="accent1">
                    <a:lumMod val="75000"/>
                    <a:lumOff val="25000"/>
                  </a:schemeClr>
                </a:solidFill>
                <a:latin typeface="+mn-lt"/>
                <a:cs typeface="Times New Roman" pitchFamily="18" charset="0"/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55B628BF-FD02-4B94-A667-D7D283695F5D}"/>
              </a:ext>
            </a:extLst>
          </p:cNvPr>
          <p:cNvSpPr txBox="1"/>
          <p:nvPr/>
        </p:nvSpPr>
        <p:spPr>
          <a:xfrm>
            <a:off x="228370" y="5200087"/>
            <a:ext cx="2860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July 6</a:t>
            </a:r>
            <a:r>
              <a:rPr lang="en-US" sz="2400" baseline="30000" dirty="0">
                <a:solidFill>
                  <a:schemeClr val="tx2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th</a:t>
            </a:r>
            <a:r>
              <a:rPr lang="en-US" sz="2400" dirty="0">
                <a:solidFill>
                  <a:schemeClr val="tx2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, 2020 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D7F0902-6F3C-4883-B556-BAA96D65E65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33" y="6152664"/>
            <a:ext cx="2794000" cy="55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158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7F64FE3-6C91-4C01-8957-ABC1836FFD5E}"/>
              </a:ext>
            </a:extLst>
          </p:cNvPr>
          <p:cNvSpPr/>
          <p:nvPr/>
        </p:nvSpPr>
        <p:spPr>
          <a:xfrm>
            <a:off x="0" y="-303913"/>
            <a:ext cx="12192000" cy="1211082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Strong recent performance on many indicators…</a:t>
            </a:r>
            <a:endParaRPr lang="en-US" sz="2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EB7138D-F53D-4DAB-8AFC-3AA2578C11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7217" y="907169"/>
            <a:ext cx="4879642" cy="35486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E2524A5-91D9-4199-A1B4-AFC0B9A2CA66}"/>
              </a:ext>
            </a:extLst>
          </p:cNvPr>
          <p:cNvSpPr txBox="1"/>
          <p:nvPr/>
        </p:nvSpPr>
        <p:spPr>
          <a:xfrm>
            <a:off x="603129" y="1334779"/>
            <a:ext cx="496667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Life expectancy </a:t>
            </a:r>
            <a:r>
              <a:rPr lang="en-US" dirty="0">
                <a:latin typeface="Arial Narrow" panose="020B0606020202030204" pitchFamily="34" charset="0"/>
              </a:rPr>
              <a:t>at birth has risen to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~70 years</a:t>
            </a:r>
            <a:r>
              <a:rPr lang="en-US" dirty="0">
                <a:latin typeface="Arial Narrow" panose="020B0606020202030204" pitchFamily="34" charset="0"/>
              </a:rPr>
              <a:t>, up from 58 years in 1990 and only 41 years in 1960.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Above average </a:t>
            </a:r>
            <a:r>
              <a:rPr lang="en-US" dirty="0">
                <a:latin typeface="Arial Narrow" panose="020B0606020202030204" pitchFamily="34" charset="0"/>
              </a:rPr>
              <a:t>for its income level.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Under-five mortality</a:t>
            </a:r>
            <a:r>
              <a:rPr lang="en-US" dirty="0">
                <a:latin typeface="Arial Narrow" panose="020B0606020202030204" pitchFamily="34" charset="0"/>
              </a:rPr>
              <a:t> rate is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37 per 1,000 live births</a:t>
            </a:r>
            <a:r>
              <a:rPr lang="en-US" dirty="0">
                <a:latin typeface="Arial Narrow" panose="020B0606020202030204" pitchFamily="34" charset="0"/>
              </a:rPr>
              <a:t>; at current trends, India is on-track for attaining the 2030 SDG target of 25.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Arial Narrow" panose="020B0606020202030204" pitchFamily="34" charset="0"/>
              </a:rPr>
              <a:t>Infant, under-five and maternal mortality are all very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close to the global average </a:t>
            </a:r>
            <a:r>
              <a:rPr lang="en-US" dirty="0">
                <a:latin typeface="Arial Narrow" panose="020B0606020202030204" pitchFamily="34" charset="0"/>
              </a:rPr>
              <a:t>for India’s income level.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Total fertility rate </a:t>
            </a:r>
            <a:r>
              <a:rPr lang="en-US" dirty="0">
                <a:latin typeface="Arial Narrow" panose="020B0606020202030204" pitchFamily="34" charset="0"/>
              </a:rPr>
              <a:t>(TFR) is 2.3, almost at replacement; several states including AP, Kerala, Tamil Nadu have TFR rates below replacement.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Arial Narrow" panose="020B0606020202030204" pitchFamily="34" charset="0"/>
              </a:rPr>
              <a:t>Huge gains in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skilled birth attendance</a:t>
            </a:r>
            <a:r>
              <a:rPr lang="en-US" dirty="0">
                <a:latin typeface="Arial Narrow" panose="020B0606020202030204" pitchFamily="34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institutional deliveries</a:t>
            </a:r>
            <a:r>
              <a:rPr lang="en-US" dirty="0">
                <a:latin typeface="Arial Narrow" panose="020B0606020202030204" pitchFamily="34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immunization</a:t>
            </a:r>
            <a:r>
              <a:rPr lang="en-US" dirty="0">
                <a:latin typeface="Arial Narrow" panose="020B0606020202030204" pitchFamily="34" charset="0"/>
              </a:rPr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B2E4391-BB4A-4E26-BD81-9A4215F58D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3191" y="3834441"/>
            <a:ext cx="4157605" cy="3023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993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F9C6D7D-E597-42BC-9ABA-5439269B33B2}"/>
              </a:ext>
            </a:extLst>
          </p:cNvPr>
          <p:cNvSpPr/>
          <p:nvPr/>
        </p:nvSpPr>
        <p:spPr>
          <a:xfrm>
            <a:off x="0" y="0"/>
            <a:ext cx="12192000" cy="103857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…but uneven progress in comparative perspective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FF7669-FC5E-4AA3-83D5-D7E3A4124507}"/>
              </a:ext>
            </a:extLst>
          </p:cNvPr>
          <p:cNvSpPr txBox="1"/>
          <p:nvPr/>
        </p:nvSpPr>
        <p:spPr>
          <a:xfrm>
            <a:off x="226142" y="1146947"/>
            <a:ext cx="5417574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Arial Narrow" panose="020B0606020202030204" pitchFamily="34" charset="0"/>
              </a:rPr>
              <a:t>Performance on key population health outcomes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lags that of peers in South and East Asia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Stunting rates </a:t>
            </a:r>
            <a:r>
              <a:rPr lang="en-US" dirty="0">
                <a:latin typeface="Arial Narrow" panose="020B0606020202030204" pitchFamily="34" charset="0"/>
              </a:rPr>
              <a:t>among children under-five are among the highest in the world as are anemia rates among women of reproductive age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Arial Narrow" panose="020B0606020202030204" pitchFamily="34" charset="0"/>
              </a:rPr>
              <a:t>One of the few countries globally where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under-five mortality for girls </a:t>
            </a:r>
            <a:r>
              <a:rPr lang="en-US" dirty="0">
                <a:latin typeface="Arial Narrow" panose="020B0606020202030204" pitchFamily="34" charset="0"/>
              </a:rPr>
              <a:t>is greater than for boys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Non-communicable diseases (NCDs)</a:t>
            </a:r>
            <a:r>
              <a:rPr lang="en-US" dirty="0">
                <a:latin typeface="Arial Narrow" panose="020B0606020202030204" pitchFamily="34" charset="0"/>
              </a:rPr>
              <a:t> account for largest share of disease burden, but effective coverage is poor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Highest TB burden in the world</a:t>
            </a:r>
            <a:r>
              <a:rPr lang="en-US" dirty="0">
                <a:latin typeface="Arial Narrow" panose="020B0606020202030204" pitchFamily="34" charset="0"/>
              </a:rPr>
              <a:t>, with large economic costs; 700,000 cases not being treated/reported annually;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private sector mismanagement leading to drug resistance </a:t>
            </a:r>
            <a:r>
              <a:rPr lang="en-US" dirty="0">
                <a:latin typeface="Arial Narrow" panose="020B0606020202030204" pitchFamily="34" charset="0"/>
              </a:rPr>
              <a:t>and continued high transmission rates</a:t>
            </a:r>
            <a:endParaRPr lang="en-US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Arial Narrow" panose="020B0606020202030204" pitchFamily="34" charset="0"/>
              </a:rPr>
              <a:t>High burden of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road traffic injuries.</a:t>
            </a:r>
            <a:endParaRPr lang="en-US" dirty="0"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Arial Narrow" panose="020B0606020202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EB7F93-60AA-4E18-BA23-1D2A6006D9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716" y="1432082"/>
            <a:ext cx="6286023" cy="4571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955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567EC-F442-46BD-99A4-FC5E8A4BB10C}"/>
              </a:ext>
            </a:extLst>
          </p:cNvPr>
          <p:cNvSpPr txBox="1">
            <a:spLocks/>
          </p:cNvSpPr>
          <p:nvPr/>
        </p:nvSpPr>
        <p:spPr>
          <a:xfrm>
            <a:off x="0" y="3452"/>
            <a:ext cx="12192000" cy="103187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550" b="1" dirty="0">
                <a:solidFill>
                  <a:schemeClr val="bg1"/>
                </a:solidFill>
                <a:latin typeface="Arial Narrow" panose="020B0606020202030204" pitchFamily="34" charset="0"/>
              </a:rPr>
              <a:t>Huge and persistent variation across states in key health outcomes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F10A90-054A-4091-90C6-B1691F238C1C}"/>
              </a:ext>
            </a:extLst>
          </p:cNvPr>
          <p:cNvSpPr txBox="1"/>
          <p:nvPr/>
        </p:nvSpPr>
        <p:spPr>
          <a:xfrm>
            <a:off x="389641" y="1624630"/>
            <a:ext cx="505222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Some states have health outcomes similar to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sub-Saharan Africa</a:t>
            </a:r>
            <a:r>
              <a:rPr lang="en-US" sz="2000" dirty="0">
                <a:latin typeface="Arial Narrow" panose="020B0606020202030204" pitchFamily="34" charset="0"/>
              </a:rPr>
              <a:t>, others resemble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East Asia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Between 2005 and 2016,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little or no convergence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between India’s lagging and leading states </a:t>
            </a:r>
            <a:r>
              <a:rPr lang="en-US" sz="2000" dirty="0">
                <a:latin typeface="Arial Narrow" panose="020B0606020202030204" pitchFamily="34" charset="0"/>
              </a:rPr>
              <a:t>on: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Infant &amp; under-five mortality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Stunting &amp; under-weight children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000" dirty="0"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Very little convergence in state-wise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health financing levels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Positive convergence </a:t>
            </a:r>
            <a:r>
              <a:rPr lang="en-US" sz="2000" dirty="0">
                <a:latin typeface="Arial Narrow" panose="020B0606020202030204" pitchFamily="34" charset="0"/>
              </a:rPr>
              <a:t>story only for immunization coverage and institutional births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D1C69B-6B6C-43AE-9FB5-71F7A49E3D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0844" y="1427271"/>
            <a:ext cx="6171515" cy="4488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865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913D9B4-B85B-4C68-9CC6-0460C7009D53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400" b="1" dirty="0"/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ECF9676-DFA5-45C4-AA41-34FE65CC7181}"/>
              </a:ext>
            </a:extLst>
          </p:cNvPr>
          <p:cNvSpPr/>
          <p:nvPr/>
        </p:nvSpPr>
        <p:spPr>
          <a:xfrm>
            <a:off x="317863" y="1401104"/>
            <a:ext cx="610470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 eaLnBrk="0" hangingPunct="0">
              <a:buClr>
                <a:srgbClr val="404040"/>
              </a:buClr>
              <a:buFont typeface="Wingdings" panose="05000000000000000000" pitchFamily="2" charset="2"/>
              <a:buChar char="§"/>
              <a:tabLst>
                <a:tab pos="8402638" algn="r"/>
              </a:tabLst>
            </a:pPr>
            <a:r>
              <a:rPr lang="en-US" dirty="0">
                <a:latin typeface="Arial" panose="020B0604020202020204" pitchFamily="34" charset="0"/>
              </a:rPr>
              <a:t>Quality of care has emerged as a key issue in India’s health system  </a:t>
            </a:r>
          </a:p>
          <a:p>
            <a:pPr marL="671513" lvl="1" indent="-214313" eaLnBrk="0" hangingPunct="0">
              <a:buClr>
                <a:srgbClr val="404040"/>
              </a:buClr>
              <a:buFont typeface="Wingdings" panose="05000000000000000000" pitchFamily="2" charset="2"/>
              <a:buChar char="§"/>
              <a:tabLst>
                <a:tab pos="8402638" algn="r"/>
              </a:tabLst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</a:rPr>
              <a:t>Poor quality of care</a:t>
            </a:r>
            <a:endParaRPr lang="en-US" dirty="0">
              <a:latin typeface="Arial" panose="020B0604020202020204" pitchFamily="34" charset="0"/>
            </a:endParaRPr>
          </a:p>
          <a:p>
            <a:pPr marL="1128713" lvl="2" indent="-214313" eaLnBrk="0" hangingPunct="0">
              <a:buClr>
                <a:srgbClr val="404040"/>
              </a:buClr>
              <a:buFont typeface="Wingdings" panose="05000000000000000000" pitchFamily="2" charset="2"/>
              <a:buChar char="§"/>
              <a:tabLst>
                <a:tab pos="8402638" algn="r"/>
              </a:tabLst>
            </a:pPr>
            <a:r>
              <a:rPr lang="en-US" dirty="0">
                <a:latin typeface="Arial" panose="020B0604020202020204" pitchFamily="34" charset="0"/>
              </a:rPr>
              <a:t>Some progress in terms of structural quality </a:t>
            </a:r>
          </a:p>
          <a:p>
            <a:pPr lvl="2" eaLnBrk="0" hangingPunct="0">
              <a:buClr>
                <a:srgbClr val="404040"/>
              </a:buClr>
              <a:tabLst>
                <a:tab pos="8402638" algn="r"/>
              </a:tabLst>
            </a:pPr>
            <a:r>
              <a:rPr lang="en-US" dirty="0">
                <a:latin typeface="Arial" panose="020B0604020202020204" pitchFamily="34" charset="0"/>
              </a:rPr>
              <a:t>    (e.g., input availability per NQAS certification)</a:t>
            </a:r>
          </a:p>
          <a:p>
            <a:pPr marL="1128713" lvl="2" indent="-214313" eaLnBrk="0" hangingPunct="0">
              <a:buClr>
                <a:srgbClr val="404040"/>
              </a:buClr>
              <a:buFont typeface="Wingdings" panose="05000000000000000000" pitchFamily="2" charset="2"/>
              <a:buChar char="§"/>
              <a:tabLst>
                <a:tab pos="8402638" algn="r"/>
              </a:tabLst>
            </a:pPr>
            <a:r>
              <a:rPr lang="en-US" dirty="0">
                <a:latin typeface="Arial" panose="020B0604020202020204" pitchFamily="34" charset="0"/>
              </a:rPr>
              <a:t>Process quality remains particularly poor</a:t>
            </a:r>
          </a:p>
          <a:p>
            <a:pPr marL="671513" lvl="1" indent="-214313" eaLnBrk="0" hangingPunct="0">
              <a:buClr>
                <a:srgbClr val="404040"/>
              </a:buClr>
              <a:buFont typeface="Wingdings" panose="05000000000000000000" pitchFamily="2" charset="2"/>
              <a:buChar char="§"/>
              <a:tabLst>
                <a:tab pos="8402638" algn="r"/>
              </a:tabLst>
            </a:pPr>
            <a:endParaRPr lang="en-US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671513" lvl="1" indent="-214313" eaLnBrk="0" hangingPunct="0">
              <a:buClr>
                <a:srgbClr val="404040"/>
              </a:buClr>
              <a:buFont typeface="Wingdings" panose="05000000000000000000" pitchFamily="2" charset="2"/>
              <a:buChar char="§"/>
              <a:tabLst>
                <a:tab pos="8402638" algn="r"/>
              </a:tabLst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</a:rPr>
              <a:t>Huge variability in quality of care</a:t>
            </a:r>
            <a:endParaRPr lang="en-US" dirty="0">
              <a:latin typeface="Arial" panose="020B0604020202020204" pitchFamily="34" charset="0"/>
            </a:endParaRPr>
          </a:p>
          <a:p>
            <a:pPr marL="1128713" lvl="2" indent="-214313" eaLnBrk="0" hangingPunct="0">
              <a:buClr>
                <a:srgbClr val="404040"/>
              </a:buClr>
              <a:buFont typeface="Wingdings" panose="05000000000000000000" pitchFamily="2" charset="2"/>
              <a:buChar char="§"/>
              <a:tabLst>
                <a:tab pos="8402638" algn="r"/>
              </a:tabLst>
            </a:pPr>
            <a:r>
              <a:rPr lang="en-US" dirty="0">
                <a:latin typeface="Arial" panose="020B0604020202020204" pitchFamily="34" charset="0"/>
              </a:rPr>
              <a:t>Across states</a:t>
            </a:r>
          </a:p>
          <a:p>
            <a:pPr marL="1128713" lvl="2" indent="-214313" eaLnBrk="0" hangingPunct="0">
              <a:buClr>
                <a:srgbClr val="404040"/>
              </a:buClr>
              <a:buFont typeface="Wingdings" panose="05000000000000000000" pitchFamily="2" charset="2"/>
              <a:buChar char="§"/>
              <a:tabLst>
                <a:tab pos="8402638" algn="r"/>
              </a:tabLst>
            </a:pPr>
            <a:r>
              <a:rPr lang="en-US" dirty="0">
                <a:latin typeface="Arial" panose="020B0604020202020204" pitchFamily="34" charset="0"/>
              </a:rPr>
              <a:t>Across levels of care</a:t>
            </a:r>
          </a:p>
          <a:p>
            <a:pPr marL="1128713" lvl="2" indent="-214313" eaLnBrk="0" hangingPunct="0">
              <a:buClr>
                <a:srgbClr val="404040"/>
              </a:buClr>
              <a:buFont typeface="Wingdings" panose="05000000000000000000" pitchFamily="2" charset="2"/>
              <a:buChar char="§"/>
              <a:tabLst>
                <a:tab pos="8402638" algn="r"/>
              </a:tabLst>
            </a:pPr>
            <a:r>
              <a:rPr lang="en-US" dirty="0">
                <a:latin typeface="Arial" panose="020B0604020202020204" pitchFamily="34" charset="0"/>
              </a:rPr>
              <a:t>Across types of providers</a:t>
            </a:r>
          </a:p>
          <a:p>
            <a:pPr marL="1128713" lvl="2" indent="-214313" eaLnBrk="0" hangingPunct="0">
              <a:buClr>
                <a:srgbClr val="404040"/>
              </a:buClr>
              <a:buFont typeface="Wingdings" panose="05000000000000000000" pitchFamily="2" charset="2"/>
              <a:buChar char="§"/>
              <a:tabLst>
                <a:tab pos="8402638" algn="r"/>
              </a:tabLst>
            </a:pPr>
            <a:r>
              <a:rPr lang="en-US" dirty="0">
                <a:latin typeface="Arial" panose="020B0604020202020204" pitchFamily="34" charset="0"/>
              </a:rPr>
              <a:t>Even by the same doctor whether </a:t>
            </a:r>
          </a:p>
          <a:p>
            <a:pPr marL="1143000" lvl="2" indent="-228600" eaLnBrk="0" hangingPunct="0">
              <a:buClr>
                <a:srgbClr val="404040"/>
              </a:buClr>
              <a:tabLst>
                <a:tab pos="8402638" algn="r"/>
              </a:tabLst>
            </a:pPr>
            <a:r>
              <a:rPr lang="en-US" dirty="0">
                <a:latin typeface="Arial" panose="020B0604020202020204" pitchFamily="34" charset="0"/>
              </a:rPr>
              <a:t>   practicing in the public or private sector</a:t>
            </a:r>
          </a:p>
          <a:p>
            <a:pPr marL="285750" indent="-285750" eaLnBrk="0" hangingPunct="0">
              <a:buClr>
                <a:srgbClr val="404040"/>
              </a:buClr>
              <a:buFont typeface="Wingdings" panose="05000000000000000000" pitchFamily="2" charset="2"/>
              <a:buChar char="§"/>
              <a:tabLst>
                <a:tab pos="8402638" algn="r"/>
              </a:tabLst>
            </a:pPr>
            <a:endParaRPr lang="en-US" dirty="0">
              <a:latin typeface="Arial" panose="020B0604020202020204" pitchFamily="34" charset="0"/>
            </a:endParaRPr>
          </a:p>
          <a:p>
            <a:pPr marL="285750" indent="-285750" eaLnBrk="0" hangingPunct="0">
              <a:buClr>
                <a:srgbClr val="404040"/>
              </a:buClr>
              <a:buFont typeface="Wingdings" panose="05000000000000000000" pitchFamily="2" charset="2"/>
              <a:buChar char="§"/>
              <a:tabLst>
                <a:tab pos="8402638" algn="r"/>
              </a:tabLst>
            </a:pPr>
            <a:r>
              <a:rPr lang="en-US" dirty="0">
                <a:latin typeface="Arial" panose="020B0604020202020204" pitchFamily="34" charset="0"/>
              </a:rPr>
              <a:t>Quality of care is a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</a:rPr>
              <a:t>global challenge</a:t>
            </a:r>
            <a:r>
              <a:rPr lang="en-US" dirty="0">
                <a:latin typeface="Arial" panose="020B0604020202020204" pitchFamily="34" charset="0"/>
              </a:rPr>
              <a:t>, with more deaths in LMICs estimated to be due to poor quality rather than lack of access</a:t>
            </a:r>
          </a:p>
          <a:p>
            <a:pPr marL="1143000" lvl="2" indent="-228600" eaLnBrk="0" hangingPunct="0">
              <a:buClr>
                <a:srgbClr val="404040"/>
              </a:buClr>
              <a:tabLst>
                <a:tab pos="8402638" algn="r"/>
              </a:tabLst>
            </a:pPr>
            <a:endParaRPr lang="en-US" dirty="0">
              <a:latin typeface="Arial" panose="020B0604020202020204" pitchFamily="34" charset="0"/>
            </a:endParaRPr>
          </a:p>
          <a:p>
            <a:pPr lvl="2" eaLnBrk="0" hangingPunct="0">
              <a:buClr>
                <a:srgbClr val="404040"/>
              </a:buClr>
              <a:tabLst>
                <a:tab pos="8402638" algn="r"/>
              </a:tabLst>
            </a:pPr>
            <a:endParaRPr lang="en-US" dirty="0">
              <a:latin typeface="Arial" panose="020B0604020202020204" pitchFamily="34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461F8EC-9F13-4958-9932-2CD3244F7B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4264835"/>
              </p:ext>
            </p:extLst>
          </p:nvPr>
        </p:nvGraphicFramePr>
        <p:xfrm>
          <a:off x="7189410" y="4217260"/>
          <a:ext cx="3276907" cy="2640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57163B3-8AD1-4ED4-A67B-003F5C9F0205}"/>
              </a:ext>
            </a:extLst>
          </p:cNvPr>
          <p:cNvSpPr txBox="1"/>
          <p:nvPr/>
        </p:nvSpPr>
        <p:spPr>
          <a:xfrm>
            <a:off x="7293428" y="3851393"/>
            <a:ext cx="31345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In LMICs, </a:t>
            </a:r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 million deaths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are due to poor quality among people using care; 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3.6 million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from lack of access**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2737F04-E131-473B-9623-793B9AB92B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594969"/>
              </p:ext>
            </p:extLst>
          </p:nvPr>
        </p:nvGraphicFramePr>
        <p:xfrm>
          <a:off x="6770914" y="1343400"/>
          <a:ext cx="3657096" cy="219195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72870">
                  <a:extLst>
                    <a:ext uri="{9D8B030D-6E8A-4147-A177-3AD203B41FA5}">
                      <a16:colId xmlns:a16="http://schemas.microsoft.com/office/drawing/2014/main" val="3566007498"/>
                    </a:ext>
                  </a:extLst>
                </a:gridCol>
                <a:gridCol w="1413851">
                  <a:extLst>
                    <a:ext uri="{9D8B030D-6E8A-4147-A177-3AD203B41FA5}">
                      <a16:colId xmlns:a16="http://schemas.microsoft.com/office/drawing/2014/main" val="1076687910"/>
                    </a:ext>
                  </a:extLst>
                </a:gridCol>
                <a:gridCol w="870375">
                  <a:extLst>
                    <a:ext uri="{9D8B030D-6E8A-4147-A177-3AD203B41FA5}">
                      <a16:colId xmlns:a16="http://schemas.microsoft.com/office/drawing/2014/main" val="393322819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HAQ* Index (2015)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2015 Ranking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1340520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Maldives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75.5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9161223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Sri Lanka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72.8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9723950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Bhutan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52.1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8269116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Bangladesh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51.7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4921160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Nepal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50.8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016911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India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44.8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3784626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Pakistan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43.1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5260622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Afghanistan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32.5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83424741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38FBA878-04CA-442F-9A90-69F2EED61B07}"/>
              </a:ext>
            </a:extLst>
          </p:cNvPr>
          <p:cNvSpPr txBox="1">
            <a:spLocks/>
          </p:cNvSpPr>
          <p:nvPr/>
        </p:nvSpPr>
        <p:spPr>
          <a:xfrm>
            <a:off x="0" y="3452"/>
            <a:ext cx="12192000" cy="103187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Quality of care as a cross-cutting challenge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D4E5F1-6B76-4428-933E-94060471AE2E}"/>
              </a:ext>
            </a:extLst>
          </p:cNvPr>
          <p:cNvSpPr txBox="1"/>
          <p:nvPr/>
        </p:nvSpPr>
        <p:spPr>
          <a:xfrm>
            <a:off x="6862916" y="3569110"/>
            <a:ext cx="36034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*HAQ=Healthcare Access &amp; Quality index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F027AE-6EAC-4BB4-A9B5-8BB56F0BD886}"/>
              </a:ext>
            </a:extLst>
          </p:cNvPr>
          <p:cNvSpPr/>
          <p:nvPr/>
        </p:nvSpPr>
        <p:spPr>
          <a:xfrm>
            <a:off x="6422572" y="6587813"/>
            <a:ext cx="576942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i="1" dirty="0">
                <a:latin typeface="Arial" panose="020B0604020202020204" pitchFamily="34" charset="0"/>
              </a:rPr>
              <a:t>* * Lancet Global Health Commission on High Quality Health Systems in the SDG Era</a:t>
            </a:r>
          </a:p>
        </p:txBody>
      </p:sp>
    </p:spTree>
    <p:extLst>
      <p:ext uri="{BB962C8B-B14F-4D97-AF65-F5344CB8AC3E}">
        <p14:creationId xmlns:p14="http://schemas.microsoft.com/office/powerpoint/2010/main" val="3638619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FF0EF9C-DF5A-4509-86B2-457A0AA011B3}"/>
              </a:ext>
            </a:extLst>
          </p:cNvPr>
          <p:cNvSpPr txBox="1"/>
          <p:nvPr/>
        </p:nvSpPr>
        <p:spPr>
          <a:xfrm>
            <a:off x="103916" y="1927225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2852EFD-AC12-4240-92ED-8AB4305B9BBF}"/>
              </a:ext>
            </a:extLst>
          </p:cNvPr>
          <p:cNvSpPr txBox="1"/>
          <p:nvPr/>
        </p:nvSpPr>
        <p:spPr>
          <a:xfrm flipH="1" flipV="1">
            <a:off x="6080706" y="2455306"/>
            <a:ext cx="2758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310063-C21B-4608-BFD2-AC3BF6E85F47}"/>
              </a:ext>
            </a:extLst>
          </p:cNvPr>
          <p:cNvSpPr/>
          <p:nvPr/>
        </p:nvSpPr>
        <p:spPr>
          <a:xfrm>
            <a:off x="4363656" y="1366081"/>
            <a:ext cx="7643148" cy="475264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India’s productive potential is rising</a:t>
            </a:r>
            <a:r>
              <a:rPr lang="en-US" dirty="0"/>
              <a:t>:</a:t>
            </a:r>
            <a:endParaRPr lang="en-US" dirty="0">
              <a:cs typeface="Calibri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Demographic transitions have led to rising </a:t>
            </a:r>
            <a:r>
              <a:rPr lang="en-US" b="1" i="1" dirty="0"/>
              <a:t>worker-to-dependent ratio </a:t>
            </a:r>
            <a:r>
              <a:rPr lang="en-US" dirty="0"/>
              <a:t>which will be a favorable 2.1 by 2050. </a:t>
            </a:r>
            <a:endParaRPr lang="en-US" dirty="0">
              <a:cs typeface="Calibri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The number of adolescents grew from 225m in 2000 to 250m in 2015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b="1" u="sng" dirty="0">
                <a:latin typeface="Calibri"/>
                <a:cs typeface="Calibri"/>
              </a:rPr>
              <a:t>But</a:t>
            </a:r>
            <a:r>
              <a:rPr lang="en-US" dirty="0">
                <a:latin typeface="Calibri"/>
                <a:cs typeface="Calibri"/>
              </a:rPr>
              <a:t> investments in children and adolescents needed for better health, nutrition, cognition and productivity  </a:t>
            </a:r>
            <a:endParaRPr lang="en-US" dirty="0">
              <a:cs typeface="Calibri"/>
            </a:endParaRP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b="1" dirty="0">
              <a:latin typeface="Calibri"/>
              <a:cs typeface="Calibri"/>
            </a:endParaRP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latin typeface="Calibri"/>
                <a:cs typeface="Calibri"/>
              </a:rPr>
              <a:t>Furthermore, India has an increasing aging population: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This implies challenges around chronic diseases, NCD management, elder care and social security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In addition, growing risk factors from obesity, climate change, urbanization, and air pollution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14923405-4838-4E23-A57A-EBFB5656B34A}"/>
              </a:ext>
            </a:extLst>
          </p:cNvPr>
          <p:cNvGraphicFramePr>
            <a:graphicFrameLocks/>
          </p:cNvGraphicFramePr>
          <p:nvPr/>
        </p:nvGraphicFramePr>
        <p:xfrm>
          <a:off x="196772" y="1313468"/>
          <a:ext cx="3689498" cy="2466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Oval 16">
            <a:extLst>
              <a:ext uri="{FF2B5EF4-FFF2-40B4-BE49-F238E27FC236}">
                <a16:creationId xmlns:a16="http://schemas.microsoft.com/office/drawing/2014/main" id="{29F12B20-F6C7-4E7D-978D-C1E9D665DDDD}"/>
              </a:ext>
            </a:extLst>
          </p:cNvPr>
          <p:cNvSpPr/>
          <p:nvPr/>
        </p:nvSpPr>
        <p:spPr>
          <a:xfrm>
            <a:off x="2030047" y="2241150"/>
            <a:ext cx="375228" cy="366568"/>
          </a:xfrm>
          <a:prstGeom prst="ellipse">
            <a:avLst/>
          </a:prstGeom>
          <a:solidFill>
            <a:sysClr val="window" lastClr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>
                <a:solidFill>
                  <a:srgbClr val="002060"/>
                </a:solidFill>
              </a:rPr>
              <a:t>1.9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EA0346-D48B-4644-A7EC-237B0472F200}"/>
              </a:ext>
            </a:extLst>
          </p:cNvPr>
          <p:cNvSpPr txBox="1"/>
          <p:nvPr/>
        </p:nvSpPr>
        <p:spPr>
          <a:xfrm>
            <a:off x="545760" y="6528391"/>
            <a:ext cx="20733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Source:  </a:t>
            </a:r>
            <a:r>
              <a:rPr lang="en-US" sz="1200" dirty="0"/>
              <a:t>United Nations 2019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5E6954B-E23B-41F2-88EC-CDB2E0E624EE}"/>
              </a:ext>
            </a:extLst>
          </p:cNvPr>
          <p:cNvSpPr txBox="1">
            <a:spLocks/>
          </p:cNvSpPr>
          <p:nvPr/>
        </p:nvSpPr>
        <p:spPr>
          <a:xfrm>
            <a:off x="0" y="3452"/>
            <a:ext cx="12192000" cy="103187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India’s population age structure offers 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both opportunities and challenges  </a:t>
            </a: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27B31F89-9CB0-4793-AE56-EA65C88064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5853648"/>
              </p:ext>
            </p:extLst>
          </p:nvPr>
        </p:nvGraphicFramePr>
        <p:xfrm>
          <a:off x="474091" y="4004568"/>
          <a:ext cx="3255646" cy="2333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Oval 18">
            <a:extLst>
              <a:ext uri="{FF2B5EF4-FFF2-40B4-BE49-F238E27FC236}">
                <a16:creationId xmlns:a16="http://schemas.microsoft.com/office/drawing/2014/main" id="{1D0F2996-8153-4860-BDBD-319EBA9B6104}"/>
              </a:ext>
            </a:extLst>
          </p:cNvPr>
          <p:cNvSpPr/>
          <p:nvPr/>
        </p:nvSpPr>
        <p:spPr>
          <a:xfrm>
            <a:off x="2101914" y="4875796"/>
            <a:ext cx="375228" cy="366568"/>
          </a:xfrm>
          <a:prstGeom prst="ellipse">
            <a:avLst/>
          </a:prstGeom>
          <a:solidFill>
            <a:sysClr val="window" lastClr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dirty="0">
                <a:solidFill>
                  <a:srgbClr val="002060"/>
                </a:solidFill>
              </a:rPr>
              <a:t>2.1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D9182D87-73C7-40D5-889C-6950B7089236}"/>
              </a:ext>
            </a:extLst>
          </p:cNvPr>
          <p:cNvSpPr/>
          <p:nvPr/>
        </p:nvSpPr>
        <p:spPr>
          <a:xfrm rot="10800000">
            <a:off x="3601662" y="2250390"/>
            <a:ext cx="256149" cy="217956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7DE6D52E-77E6-4713-B040-CAA009C138E7}"/>
              </a:ext>
            </a:extLst>
          </p:cNvPr>
          <p:cNvSpPr/>
          <p:nvPr/>
        </p:nvSpPr>
        <p:spPr>
          <a:xfrm rot="10800000">
            <a:off x="3601662" y="4963405"/>
            <a:ext cx="256149" cy="217956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458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7F64FE3-6C91-4C01-8957-ABC1836FFD5E}"/>
              </a:ext>
            </a:extLst>
          </p:cNvPr>
          <p:cNvSpPr/>
          <p:nvPr/>
        </p:nvSpPr>
        <p:spPr>
          <a:xfrm>
            <a:off x="0" y="2414579"/>
            <a:ext cx="12192000" cy="1319753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 Narrow" panose="020B0606020202030204" pitchFamily="34" charset="0"/>
              </a:rPr>
              <a:t>Getting Better: A Health System for the 21</a:t>
            </a:r>
            <a:r>
              <a:rPr lang="en-US" sz="4000" b="1" baseline="30000" dirty="0">
                <a:solidFill>
                  <a:schemeClr val="bg1"/>
                </a:solidFill>
                <a:latin typeface="Arial Narrow" panose="020B0606020202030204" pitchFamily="34" charset="0"/>
              </a:rPr>
              <a:t>st</a:t>
            </a:r>
            <a:r>
              <a:rPr lang="en-US" sz="4000" b="1" dirty="0">
                <a:solidFill>
                  <a:schemeClr val="bg1"/>
                </a:solidFill>
                <a:latin typeface="Arial Narrow" panose="020B0606020202030204" pitchFamily="34" charset="0"/>
              </a:rPr>
              <a:t> Century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071C421-428C-4070-9926-2749C004D7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6437" y="3734332"/>
            <a:ext cx="8239125" cy="185737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ED8AD33-830D-47BE-8598-AA2F721B86CA}"/>
              </a:ext>
            </a:extLst>
          </p:cNvPr>
          <p:cNvSpPr/>
          <p:nvPr/>
        </p:nvSpPr>
        <p:spPr>
          <a:xfrm>
            <a:off x="2123768" y="4159045"/>
            <a:ext cx="2399071" cy="12290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144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8A45C98-43BE-4EFE-9641-F28AFCD75346}"/>
              </a:ext>
            </a:extLst>
          </p:cNvPr>
          <p:cNvSpPr txBox="1"/>
          <p:nvPr/>
        </p:nvSpPr>
        <p:spPr>
          <a:xfrm>
            <a:off x="344128" y="1428056"/>
            <a:ext cx="62631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Arial Narrow" panose="020B0606020202030204" pitchFamily="34" charset="0"/>
              </a:rPr>
              <a:t>Total health spending is currently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~3.5% of GDP</a:t>
            </a:r>
            <a:r>
              <a:rPr lang="en-US" dirty="0">
                <a:latin typeface="Arial Narrow" panose="020B0606020202030204" pitchFamily="34" charset="0"/>
              </a:rPr>
              <a:t>, over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60% is financed by out-of-pocket payments (OOP)</a:t>
            </a:r>
            <a:r>
              <a:rPr lang="en-US" dirty="0">
                <a:latin typeface="Arial Narrow" panose="020B0606020202030204" pitchFamily="34" charset="0"/>
              </a:rPr>
              <a:t>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Arial Narrow" panose="020B0606020202030204" pitchFamily="34" charset="0"/>
              </a:rPr>
              <a:t>OOP financing for health is both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inequitable</a:t>
            </a:r>
            <a:r>
              <a:rPr lang="en-US" dirty="0">
                <a:latin typeface="Arial Narrow" panose="020B0606020202030204" pitchFamily="34" charset="0"/>
              </a:rPr>
              <a:t> and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inefficient</a:t>
            </a:r>
            <a:r>
              <a:rPr lang="en-US" dirty="0">
                <a:latin typeface="Arial Narrow" panose="020B0606020202030204" pitchFamily="34" charset="0"/>
              </a:rPr>
              <a:t>.  It is a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major risk factor for impoverishment</a:t>
            </a:r>
            <a:r>
              <a:rPr lang="en-US" dirty="0">
                <a:latin typeface="Arial Narrow" panose="020B0606020202030204" pitchFamily="34" charset="0"/>
              </a:rPr>
              <a:t>: An estimated 60 million Indians pushed into poverty annually as a result of high OOP spending.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032980-0A09-4DA5-98A3-E2860161A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333" y="3097161"/>
            <a:ext cx="4777377" cy="36433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58CA2C2-B335-4521-A62A-41C79EEBE4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2246" y="3098528"/>
            <a:ext cx="4777377" cy="364198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6FC3261-702C-4F8A-B977-519179D5CAC0}"/>
              </a:ext>
            </a:extLst>
          </p:cNvPr>
          <p:cNvSpPr/>
          <p:nvPr/>
        </p:nvSpPr>
        <p:spPr>
          <a:xfrm>
            <a:off x="0" y="0"/>
            <a:ext cx="12180828" cy="1234911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Public financing should predominate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367FDAA3-1BE2-48D1-BD6F-5A711FD7B29D}"/>
              </a:ext>
            </a:extLst>
          </p:cNvPr>
          <p:cNvSpPr/>
          <p:nvPr/>
        </p:nvSpPr>
        <p:spPr>
          <a:xfrm>
            <a:off x="845573" y="3528134"/>
            <a:ext cx="256149" cy="2179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BF0F0C60-5D86-4A39-9B58-79FCECDFCCC1}"/>
              </a:ext>
            </a:extLst>
          </p:cNvPr>
          <p:cNvSpPr/>
          <p:nvPr/>
        </p:nvSpPr>
        <p:spPr>
          <a:xfrm rot="8031640">
            <a:off x="9128544" y="3936022"/>
            <a:ext cx="324780" cy="17059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2E91A1-9F7F-439F-8CA7-482F64797948}"/>
              </a:ext>
            </a:extLst>
          </p:cNvPr>
          <p:cNvSpPr txBox="1"/>
          <p:nvPr/>
        </p:nvSpPr>
        <p:spPr>
          <a:xfrm>
            <a:off x="6902246" y="1428056"/>
            <a:ext cx="50556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Arial Narrow" panose="020B0606020202030204" pitchFamily="34" charset="0"/>
              </a:rPr>
              <a:t>WHO recommends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OOP spending should be 15-20% </a:t>
            </a:r>
            <a:r>
              <a:rPr lang="en-US" dirty="0">
                <a:latin typeface="Arial Narrow" panose="020B0606020202030204" pitchFamily="34" charset="0"/>
              </a:rPr>
              <a:t>of total health spending (e.g., Thailand and OECD).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Predominantly public financing is essential </a:t>
            </a:r>
            <a:r>
              <a:rPr lang="en-US" dirty="0">
                <a:latin typeface="Arial Narrow" panose="020B0606020202030204" pitchFamily="34" charset="0"/>
              </a:rPr>
              <a:t>for achieving universal health coverage (an SDG target); private financing does not play a central role in mature systems. </a:t>
            </a:r>
          </a:p>
        </p:txBody>
      </p:sp>
    </p:spTree>
    <p:extLst>
      <p:ext uri="{BB962C8B-B14F-4D97-AF65-F5344CB8AC3E}">
        <p14:creationId xmlns:p14="http://schemas.microsoft.com/office/powerpoint/2010/main" val="35659103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C2D5B074-A878-4443-AE31-A87EEF29F48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29785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 dirty="0">
                <a:solidFill>
                  <a:schemeClr val="bg1"/>
                </a:solidFill>
                <a:latin typeface="Arial Narrow" panose="020B0606020202030204" pitchFamily="34" charset="0"/>
              </a:rPr>
              <a:t>Budget prioritization of health is the major constraint to more spending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DCF060E-7285-4B6B-8134-4059F9E2E1ED}"/>
              </a:ext>
            </a:extLst>
          </p:cNvPr>
          <p:cNvSpPr/>
          <p:nvPr/>
        </p:nvSpPr>
        <p:spPr>
          <a:xfrm>
            <a:off x="607959" y="1428751"/>
            <a:ext cx="527410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Arial Narrow" panose="020B0606020202030204" pitchFamily="34" charset="0"/>
              </a:rPr>
              <a:t>At ~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1% of GDP </a:t>
            </a:r>
            <a:r>
              <a:rPr lang="en-US" dirty="0">
                <a:latin typeface="Arial Narrow" panose="020B0606020202030204" pitchFamily="34" charset="0"/>
              </a:rPr>
              <a:t>(~US$20 per capita), India’s government health spending is among the lowest in the world, despite a steady increase in real terms due to economic growth.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Arial Narrow" panose="020B0606020202030204" pitchFamily="34" charset="0"/>
              </a:rPr>
              <a:t>National Health Policy 2017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target to reach 2.5% of GDP </a:t>
            </a:r>
            <a:r>
              <a:rPr lang="en-US" dirty="0">
                <a:latin typeface="Arial Narrow" panose="020B0606020202030204" pitchFamily="34" charset="0"/>
              </a:rPr>
              <a:t>by 2025, but with about 2/3 of spending at state level, the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main responsibility to spend more is at state level.</a:t>
            </a:r>
            <a:r>
              <a:rPr lang="en-US" dirty="0">
                <a:latin typeface="Arial Narrow" panose="020B060602020203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>
              <a:latin typeface="Arial Narrow" panose="020B0606020202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768BD6-DED1-4003-B57E-35341AC6B9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81" y="3429000"/>
            <a:ext cx="4777377" cy="347428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8DB91FF-26B4-4D5E-BA22-BEE813594F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6664" y="3383720"/>
            <a:ext cx="4777377" cy="3474280"/>
          </a:xfrm>
          <a:prstGeom prst="rect">
            <a:avLst/>
          </a:prstGeom>
        </p:spPr>
      </p:pic>
      <p:sp>
        <p:nvSpPr>
          <p:cNvPr id="16" name="Arrow: Right 15">
            <a:extLst>
              <a:ext uri="{FF2B5EF4-FFF2-40B4-BE49-F238E27FC236}">
                <a16:creationId xmlns:a16="http://schemas.microsoft.com/office/drawing/2014/main" id="{A2D568E2-2B68-418D-B640-5D67F8AD2388}"/>
              </a:ext>
            </a:extLst>
          </p:cNvPr>
          <p:cNvSpPr/>
          <p:nvPr/>
        </p:nvSpPr>
        <p:spPr>
          <a:xfrm>
            <a:off x="6664030" y="3992726"/>
            <a:ext cx="285268" cy="166319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2FA8F822-BDD3-41BB-AD6C-86A9F99B9B4C}"/>
              </a:ext>
            </a:extLst>
          </p:cNvPr>
          <p:cNvSpPr/>
          <p:nvPr/>
        </p:nvSpPr>
        <p:spPr>
          <a:xfrm rot="20375991">
            <a:off x="2525545" y="5217395"/>
            <a:ext cx="324780" cy="17059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46F34E-CE01-4B99-96DA-36968E9FF25E}"/>
              </a:ext>
            </a:extLst>
          </p:cNvPr>
          <p:cNvSpPr/>
          <p:nvPr/>
        </p:nvSpPr>
        <p:spPr>
          <a:xfrm>
            <a:off x="6806664" y="1466605"/>
            <a:ext cx="527410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Low priority to health is the major constraint</a:t>
            </a:r>
            <a:r>
              <a:rPr lang="en-US" dirty="0">
                <a:latin typeface="Arial Narrow" panose="020B0606020202030204" pitchFamily="34" charset="0"/>
              </a:rPr>
              <a:t>. Health share of consolidated government spending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&lt;4%</a:t>
            </a:r>
            <a:r>
              <a:rPr lang="en-US" dirty="0">
                <a:latin typeface="Arial Narrow" panose="020B0606020202030204" pitchFamily="34" charset="0"/>
              </a:rPr>
              <a:t> in India, global average is ~11%. India ranks about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175th out of 190 </a:t>
            </a:r>
            <a:r>
              <a:rPr lang="en-US" dirty="0">
                <a:latin typeface="Arial Narrow" panose="020B0606020202030204" pitchFamily="34" charset="0"/>
              </a:rPr>
              <a:t>countries in budget prioritization of health, in the same range as fragile and donor-dependent countries.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2348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61DEDC-602C-4568-B599-FB9BF34E2436}"/>
              </a:ext>
            </a:extLst>
          </p:cNvPr>
          <p:cNvSpPr txBox="1"/>
          <p:nvPr/>
        </p:nvSpPr>
        <p:spPr>
          <a:xfrm>
            <a:off x="180535" y="1278907"/>
            <a:ext cx="11922975" cy="4362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Achievement of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key health financing objectives </a:t>
            </a:r>
            <a:r>
              <a:rPr lang="en-US" sz="2000" dirty="0">
                <a:latin typeface="Arial Narrow" panose="020B0606020202030204" pitchFamily="34" charset="0"/>
              </a:rPr>
              <a:t>– resource mobilization, risk-pooling, efficient purchasing, and equity – should guide the reform agenda </a:t>
            </a:r>
          </a:p>
          <a:p>
            <a:pPr marL="3429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2000" b="1" dirty="0">
              <a:latin typeface="Arial Narrow" panose="020B0606020202030204" pitchFamily="34" charset="0"/>
            </a:endParaRPr>
          </a:p>
          <a:p>
            <a:pPr marL="342900" lvl="1" indent="-342900"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en-US" sz="2000" b="1" dirty="0">
                <a:latin typeface="Arial Narrow" panose="020B0606020202030204" pitchFamily="34" charset="0"/>
              </a:rPr>
              <a:t>Scope to spend better:</a:t>
            </a:r>
            <a:endParaRPr lang="en-US" sz="2000" dirty="0">
              <a:latin typeface="Arial Narrow" panose="020B0606020202030204" pitchFamily="34" charset="0"/>
            </a:endParaRPr>
          </a:p>
          <a:p>
            <a:pPr marL="709613" lvl="3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PFM reforms </a:t>
            </a:r>
            <a:r>
              <a:rPr lang="en-US" sz="2000" dirty="0">
                <a:latin typeface="Arial Narrow" panose="020B0606020202030204" pitchFamily="34" charset="0"/>
              </a:rPr>
              <a:t>to improve budget execution, enable service delivery, and find the right balance between flexibility and control</a:t>
            </a:r>
          </a:p>
          <a:p>
            <a:pPr marL="709613" lvl="3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Resource allocation formulas </a:t>
            </a:r>
            <a:r>
              <a:rPr lang="en-US" sz="2000" dirty="0">
                <a:latin typeface="Arial Narrow" panose="020B0606020202030204" pitchFamily="34" charset="0"/>
              </a:rPr>
              <a:t>to inform allocations from states to districts to better reflect population need (mortality/morbidity/equity), not historical norms</a:t>
            </a:r>
          </a:p>
          <a:p>
            <a:pPr marL="709613" lvl="3" indent="-342900"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Gradual shift to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demand-side financing modalities </a:t>
            </a:r>
            <a:r>
              <a:rPr lang="en-US" sz="2000" dirty="0">
                <a:latin typeface="Arial Narrow" panose="020B0606020202030204" pitchFamily="34" charset="0"/>
              </a:rPr>
              <a:t>to bring India in alignment with norm in advanced health systems – but at a different pace across the country (PMJAY, TB program already pushing this agenda)</a:t>
            </a:r>
          </a:p>
          <a:p>
            <a:pPr marL="709613" lvl="3" indent="-342900"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Reduce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fragmentation of health protection schemes </a:t>
            </a:r>
            <a:r>
              <a:rPr lang="en-US" sz="2000" dirty="0">
                <a:latin typeface="Arial Narrow" panose="020B0606020202030204" pitchFamily="34" charset="0"/>
              </a:rPr>
              <a:t>(CGHS, ESIS, PMJAY, state schemes)</a:t>
            </a:r>
          </a:p>
          <a:p>
            <a:pPr marL="709613" lvl="3" indent="-342900"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Ensure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pro-poor focus </a:t>
            </a:r>
            <a:r>
              <a:rPr lang="en-US" sz="2000" dirty="0">
                <a:latin typeface="Arial Narrow" panose="020B0606020202030204" pitchFamily="34" charset="0"/>
              </a:rPr>
              <a:t>of health financing </a:t>
            </a:r>
          </a:p>
          <a:p>
            <a:pPr marL="709613" lvl="3" indent="-342900"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Better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service delivery </a:t>
            </a:r>
            <a:r>
              <a:rPr lang="en-US" sz="2000" dirty="0">
                <a:latin typeface="Arial Narrow" panose="020B0606020202030204" pitchFamily="34" charset="0"/>
              </a:rPr>
              <a:t>and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public health </a:t>
            </a:r>
            <a:r>
              <a:rPr lang="en-US" sz="2000" dirty="0">
                <a:latin typeface="Arial Narrow" panose="020B0606020202030204" pitchFamily="34" charset="0"/>
              </a:rPr>
              <a:t>investments (as described below)</a:t>
            </a:r>
            <a:endParaRPr lang="en-US" sz="2400" dirty="0">
              <a:latin typeface="Arial Narrow" panose="020B060602020203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2402CB8-1663-46B3-908F-1A20C91809CA}"/>
              </a:ext>
            </a:extLst>
          </p:cNvPr>
          <p:cNvSpPr txBox="1">
            <a:spLocks/>
          </p:cNvSpPr>
          <p:nvPr/>
        </p:nvSpPr>
        <p:spPr>
          <a:xfrm>
            <a:off x="0" y="3452"/>
            <a:ext cx="12192000" cy="103187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Spending </a:t>
            </a:r>
            <a:r>
              <a:rPr lang="en-US" sz="360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more</a:t>
            </a:r>
            <a:r>
              <a:rPr lang="en-US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 is not sufficient, India must spend </a:t>
            </a:r>
            <a:r>
              <a:rPr lang="en-US" sz="360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better</a:t>
            </a:r>
            <a:r>
              <a:rPr lang="en-US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 too</a:t>
            </a:r>
          </a:p>
        </p:txBody>
      </p:sp>
    </p:spTree>
    <p:extLst>
      <p:ext uri="{BB962C8B-B14F-4D97-AF65-F5344CB8AC3E}">
        <p14:creationId xmlns:p14="http://schemas.microsoft.com/office/powerpoint/2010/main" val="4019659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61DEDC-602C-4568-B599-FB9BF34E2436}"/>
              </a:ext>
            </a:extLst>
          </p:cNvPr>
          <p:cNvSpPr txBox="1"/>
          <p:nvPr/>
        </p:nvSpPr>
        <p:spPr>
          <a:xfrm>
            <a:off x="157316" y="1222237"/>
            <a:ext cx="1203468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b="1" dirty="0">
                <a:latin typeface="Arial Narrow" panose="020B0606020202030204" pitchFamily="34" charset="0"/>
              </a:rPr>
              <a:t>Renewed focus on equity/need</a:t>
            </a:r>
            <a:r>
              <a:rPr lang="en-US" sz="2000" dirty="0">
                <a:latin typeface="Arial Narrow" panose="020B0606020202030204" pitchFamily="34" charset="0"/>
              </a:rPr>
              <a:t>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NHM</a:t>
            </a:r>
            <a:r>
              <a:rPr lang="en-US" sz="2000" dirty="0">
                <a:latin typeface="Arial Narrow" panose="020B0606020202030204" pitchFamily="34" charset="0"/>
              </a:rPr>
              <a:t>: per capita spending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very weakly correlated with state “need” </a:t>
            </a:r>
            <a:r>
              <a:rPr lang="en-US" sz="2000" dirty="0">
                <a:latin typeface="Arial Narrow" panose="020B0606020202030204" pitchFamily="34" charset="0"/>
              </a:rPr>
              <a:t>(e.g., mortality rates, income level)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PMJAY</a:t>
            </a:r>
            <a:r>
              <a:rPr lang="en-US" sz="2000" dirty="0">
                <a:latin typeface="Arial Narrow" panose="020B0606020202030204" pitchFamily="34" charset="0"/>
              </a:rPr>
              <a:t> health insurance: spending per beneficiary is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higher in more advanced states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Very little convergence </a:t>
            </a:r>
            <a:r>
              <a:rPr lang="en-US" sz="2000" dirty="0">
                <a:latin typeface="Arial Narrow" panose="020B0606020202030204" pitchFamily="34" charset="0"/>
              </a:rPr>
              <a:t>among lagging and leading states in key health outcomes or health financing during 2005-2016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Many federations have strong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needs-based transfer formulas for health </a:t>
            </a:r>
            <a:r>
              <a:rPr lang="en-US" sz="2000" dirty="0">
                <a:latin typeface="Arial Narrow" panose="020B0606020202030204" pitchFamily="34" charset="0"/>
              </a:rPr>
              <a:t>(see annex) and/or variable cost-sharing formula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i="1" dirty="0">
                <a:solidFill>
                  <a:srgbClr val="FF0000"/>
                </a:solidFill>
                <a:latin typeface="Arial Narrow" panose="020B0606020202030204" pitchFamily="34" charset="0"/>
              </a:rPr>
              <a:t>Separate health equalization pot with TA support to “lift the floor” on key outcomes?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2000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b="1" dirty="0">
                <a:latin typeface="Arial Narrow" panose="020B0606020202030204" pitchFamily="34" charset="0"/>
              </a:rPr>
              <a:t>A greater role for performance and accountability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NHM is expanding its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performance-based financing </a:t>
            </a:r>
            <a:r>
              <a:rPr lang="en-US" sz="2000" dirty="0">
                <a:latin typeface="Arial Narrow" panose="020B0606020202030204" pitchFamily="34" charset="0"/>
              </a:rPr>
              <a:t>(up to 20 percent, largely determined by NITI Aayog health index)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i="1" dirty="0">
                <a:solidFill>
                  <a:srgbClr val="FF0000"/>
                </a:solidFill>
                <a:latin typeface="Arial Narrow" panose="020B0606020202030204" pitchFamily="34" charset="0"/>
              </a:rPr>
              <a:t>Explicit accountability frameworks (“compacts”) including target results – linked to state spending levels and outcomes?</a:t>
            </a:r>
          </a:p>
          <a:p>
            <a:pPr lvl="1"/>
            <a:endParaRPr lang="en-US" sz="2000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b="1" dirty="0">
                <a:latin typeface="Arial Narrow" panose="020B0606020202030204" pitchFamily="34" charset="0"/>
              </a:rPr>
              <a:t>Greater attention to resource allocation </a:t>
            </a:r>
            <a:r>
              <a:rPr lang="en-US" sz="2000" b="1" i="1" dirty="0">
                <a:latin typeface="Arial Narrow" panose="020B0606020202030204" pitchFamily="34" charset="0"/>
              </a:rPr>
              <a:t>within</a:t>
            </a:r>
            <a:r>
              <a:rPr lang="en-US" sz="2000" b="1" dirty="0">
                <a:latin typeface="Arial Narrow" panose="020B0606020202030204" pitchFamily="34" charset="0"/>
              </a:rPr>
              <a:t> states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Major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urban areas are under-powered </a:t>
            </a:r>
            <a:r>
              <a:rPr lang="en-US" sz="2000" dirty="0">
                <a:latin typeface="Arial Narrow" panose="020B0606020202030204" pitchFamily="34" charset="0"/>
              </a:rPr>
              <a:t>to address urban health challenges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Weak links</a:t>
            </a:r>
            <a:r>
              <a:rPr lang="en-US" sz="2000" dirty="0">
                <a:latin typeface="Arial Narrow" panose="020B0606020202030204" pitchFamily="34" charset="0"/>
              </a:rPr>
              <a:t> between district need (mortality, poverty) and district allocation within states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i="1" dirty="0">
                <a:solidFill>
                  <a:srgbClr val="FF0000"/>
                </a:solidFill>
                <a:latin typeface="Arial Narrow" panose="020B0606020202030204" pitchFamily="34" charset="0"/>
              </a:rPr>
              <a:t>Provide direct transfers from Govt of India to large urban centers? (to help unlock potential of urban India)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2000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b="1" dirty="0">
                <a:latin typeface="Arial Narrow" panose="020B0606020202030204" pitchFamily="34" charset="0"/>
              </a:rPr>
              <a:t>A robust “pro-health tax” framework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Excise taxation – especially for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tobacco</a:t>
            </a:r>
            <a:r>
              <a:rPr lang="en-US" sz="2000" dirty="0">
                <a:latin typeface="Arial Narrow" panose="020B0606020202030204" pitchFamily="34" charset="0"/>
              </a:rPr>
              <a:t> – would raise revenues and have a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huge positive impact </a:t>
            </a:r>
            <a:r>
              <a:rPr lang="en-US" sz="2000" dirty="0">
                <a:latin typeface="Arial Narrow" panose="020B0606020202030204" pitchFamily="34" charset="0"/>
              </a:rPr>
              <a:t>on population health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9A78AD1-698D-461C-93D0-C135E60C70B5}"/>
              </a:ext>
            </a:extLst>
          </p:cNvPr>
          <p:cNvSpPr txBox="1">
            <a:spLocks/>
          </p:cNvSpPr>
          <p:nvPr/>
        </p:nvSpPr>
        <p:spPr>
          <a:xfrm>
            <a:off x="0" y="3452"/>
            <a:ext cx="12192000" cy="103187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chemeClr val="bg1"/>
                </a:solidFill>
                <a:latin typeface="+mn-lt"/>
              </a:rPr>
              <a:t>Missing elements in the federal health financing system</a:t>
            </a:r>
          </a:p>
        </p:txBody>
      </p:sp>
    </p:spTree>
    <p:extLst>
      <p:ext uri="{BB962C8B-B14F-4D97-AF65-F5344CB8AC3E}">
        <p14:creationId xmlns:p14="http://schemas.microsoft.com/office/powerpoint/2010/main" val="163863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89035F0-1177-49DA-9398-933023F1CFB0}"/>
              </a:ext>
            </a:extLst>
          </p:cNvPr>
          <p:cNvSpPr/>
          <p:nvPr/>
        </p:nvSpPr>
        <p:spPr>
          <a:xfrm>
            <a:off x="0" y="0"/>
            <a:ext cx="12192000" cy="103857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 Narrow" panose="020B0606020202030204" pitchFamily="34" charset="0"/>
              </a:rPr>
              <a:t>Key Messages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7136327-F621-4D29-90E5-47BCFB17D263}"/>
              </a:ext>
            </a:extLst>
          </p:cNvPr>
          <p:cNvSpPr txBox="1"/>
          <p:nvPr/>
        </p:nvSpPr>
        <p:spPr>
          <a:xfrm>
            <a:off x="290051" y="1337187"/>
            <a:ext cx="1170530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India’s health system has made significant progress </a:t>
            </a:r>
            <a:r>
              <a:rPr lang="en-US" sz="2000" dirty="0"/>
              <a:t>in global perspective on many indicators</a:t>
            </a:r>
          </a:p>
          <a:p>
            <a:r>
              <a:rPr lang="en-US" sz="20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But there are large, persistent health gaps among states and</a:t>
            </a:r>
            <a:r>
              <a:rPr lang="en-US" sz="2000" dirty="0"/>
              <a:t> </a:t>
            </a:r>
            <a:r>
              <a:rPr lang="en-US" sz="2000" b="1" dirty="0"/>
              <a:t>COVID-19 has exposed fault-lines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Under-investment overall and for public health, shortcomings in quality of care, neglect of urban health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A health system for the 21</a:t>
            </a:r>
            <a:r>
              <a:rPr lang="en-US" sz="2000" b="1" baseline="30000" dirty="0"/>
              <a:t>st</a:t>
            </a:r>
            <a:r>
              <a:rPr lang="en-US" sz="2000" b="1" dirty="0"/>
              <a:t> century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Imperative of more government financing</a:t>
            </a:r>
            <a:r>
              <a:rPr lang="en-US" sz="2000" dirty="0"/>
              <a:t>, mainly through </a:t>
            </a:r>
            <a:r>
              <a:rPr lang="en-US" sz="2000" b="1" dirty="0"/>
              <a:t>prioritization of health in state budgets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But larger health budgets will not have the desired impact without…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b="1" dirty="0"/>
              <a:t>Health financing reforms to “spend better”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b="1" dirty="0"/>
              <a:t>A new approach to inter-fiscal relations for health</a:t>
            </a:r>
            <a:r>
              <a:rPr lang="en-US" sz="2000" dirty="0"/>
              <a:t>, with greater focus on equity/need, performance &amp; accountability, urban areas/municipalities, and pro-health taxes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b="1" dirty="0"/>
              <a:t>Service delivery reforms, but not one-size-fits-all </a:t>
            </a:r>
            <a:r>
              <a:rPr lang="en-US" sz="2000" dirty="0"/>
              <a:t>– Govt of India should adopt an “open-source” federal model to empower states to chart their own paths, leveraging technology and innovation; major challenge ahead to build primary care foundation, address non-communicable disease (NCDs)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b="1" dirty="0"/>
              <a:t>Investments in core public health functions for disease control</a:t>
            </a:r>
            <a:r>
              <a:rPr lang="en-US" sz="2000" dirty="0"/>
              <a:t>, including institutional strengthening and coordination for pandemic response </a:t>
            </a:r>
          </a:p>
        </p:txBody>
      </p:sp>
    </p:spTree>
    <p:extLst>
      <p:ext uri="{BB962C8B-B14F-4D97-AF65-F5344CB8AC3E}">
        <p14:creationId xmlns:p14="http://schemas.microsoft.com/office/powerpoint/2010/main" val="28027449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7F64FE3-6C91-4C01-8957-ABC1836FFD5E}"/>
              </a:ext>
            </a:extLst>
          </p:cNvPr>
          <p:cNvSpPr/>
          <p:nvPr/>
        </p:nvSpPr>
        <p:spPr>
          <a:xfrm>
            <a:off x="0" y="2414579"/>
            <a:ext cx="12192000" cy="1319753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 Narrow" panose="020B0606020202030204" pitchFamily="34" charset="0"/>
              </a:rPr>
              <a:t>Getting Better: A Health System for the 21</a:t>
            </a:r>
            <a:r>
              <a:rPr lang="en-US" sz="4000" b="1" baseline="30000" dirty="0">
                <a:solidFill>
                  <a:schemeClr val="bg1"/>
                </a:solidFill>
                <a:latin typeface="Arial Narrow" panose="020B0606020202030204" pitchFamily="34" charset="0"/>
              </a:rPr>
              <a:t>st</a:t>
            </a:r>
            <a:r>
              <a:rPr lang="en-US" sz="4000" b="1" dirty="0">
                <a:solidFill>
                  <a:schemeClr val="bg1"/>
                </a:solidFill>
                <a:latin typeface="Arial Narrow" panose="020B0606020202030204" pitchFamily="34" charset="0"/>
              </a:rPr>
              <a:t> Century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071C421-428C-4070-9926-2749C004D7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6437" y="3734332"/>
            <a:ext cx="8239125" cy="185737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10D9CC4-75D0-42DB-8C4D-00A56B220D7D}"/>
              </a:ext>
            </a:extLst>
          </p:cNvPr>
          <p:cNvSpPr/>
          <p:nvPr/>
        </p:nvSpPr>
        <p:spPr>
          <a:xfrm>
            <a:off x="4896463" y="4168877"/>
            <a:ext cx="2399071" cy="12290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2353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DA075-0532-4861-AB7E-E0EEF70AF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96131" y="314327"/>
            <a:ext cx="1646833" cy="756707"/>
          </a:xfr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eaLnBrk="0" hangingPunct="0">
              <a:buFont typeface="Arial" panose="020B0604020202020204" pitchFamily="34" charset="0"/>
            </a:pPr>
            <a:r>
              <a:rPr lang="en-US" sz="2000" b="1" dirty="0">
                <a:solidFill>
                  <a:srgbClr val="002060"/>
                </a:solidFill>
                <a:latin typeface="+mn-lt"/>
              </a:rPr>
              <a:t> 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EE5658C-44FC-4BF3-9989-EA864AE87FCD}"/>
              </a:ext>
            </a:extLst>
          </p:cNvPr>
          <p:cNvSpPr txBox="1">
            <a:spLocks/>
          </p:cNvSpPr>
          <p:nvPr/>
        </p:nvSpPr>
        <p:spPr>
          <a:xfrm>
            <a:off x="0" y="3452"/>
            <a:ext cx="12192000" cy="103187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Ingredients, not recipes, for service delivery reform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C1838F-5584-498C-93A1-8DE7D70E49F1}"/>
              </a:ext>
            </a:extLst>
          </p:cNvPr>
          <p:cNvSpPr txBox="1"/>
          <p:nvPr/>
        </p:nvSpPr>
        <p:spPr>
          <a:xfrm>
            <a:off x="360921" y="1219138"/>
            <a:ext cx="1172005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b="1" dirty="0">
                <a:latin typeface="Arial Narrow" panose="020B0606020202030204" pitchFamily="34" charset="0"/>
              </a:rPr>
              <a:t>Service delivery reform is happening in India</a:t>
            </a:r>
            <a:r>
              <a:rPr lang="en-US" sz="2000" dirty="0">
                <a:latin typeface="Arial Narrow" panose="020B0606020202030204" pitchFamily="34" charset="0"/>
              </a:rPr>
              <a:t>, but needs to be accelerated, broadened, and deepened 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Unlike financing, where public must predominate, </a:t>
            </a:r>
            <a:r>
              <a:rPr lang="en-US" sz="2000" b="1" dirty="0">
                <a:latin typeface="Arial Narrow" panose="020B0606020202030204" pitchFamily="34" charset="0"/>
              </a:rPr>
              <a:t>service delivery can rely on a robust public/private mix</a:t>
            </a:r>
            <a:r>
              <a:rPr lang="en-US" sz="2000" dirty="0">
                <a:latin typeface="Arial Narrow" panose="020B0606020202030204" pitchFamily="34" charset="0"/>
              </a:rPr>
              <a:t>; but a strong public option serving as a “market anchor” and focused on lower quintiles will be important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b="1" dirty="0">
                <a:latin typeface="Arial Narrow" panose="020B0606020202030204" pitchFamily="34" charset="0"/>
              </a:rPr>
              <a:t>No single model or “recipe” </a:t>
            </a:r>
            <a:r>
              <a:rPr lang="en-US" sz="2000" dirty="0">
                <a:latin typeface="Arial Narrow" panose="020B0606020202030204" pitchFamily="34" charset="0"/>
              </a:rPr>
              <a:t>can be decreed; wide variation prevails even among advanced health systems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But there are </a:t>
            </a:r>
            <a:r>
              <a:rPr lang="en-US" sz="2000" b="1" dirty="0">
                <a:latin typeface="Arial Narrow" panose="020B0606020202030204" pitchFamily="34" charset="0"/>
              </a:rPr>
              <a:t>key ingredients </a:t>
            </a:r>
            <a:r>
              <a:rPr lang="en-US" sz="2000" dirty="0">
                <a:latin typeface="Arial Narrow" panose="020B0606020202030204" pitchFamily="34" charset="0"/>
              </a:rPr>
              <a:t>as embodied in </a:t>
            </a:r>
            <a:r>
              <a:rPr lang="en-US" sz="2000" b="1" dirty="0">
                <a:latin typeface="Arial Narrow" panose="020B0606020202030204" pitchFamily="34" charset="0"/>
              </a:rPr>
              <a:t>common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b="1" dirty="0">
                <a:latin typeface="Arial Narrow" panose="020B0606020202030204" pitchFamily="34" charset="0"/>
              </a:rPr>
              <a:t>service delivery transitions</a:t>
            </a:r>
            <a:r>
              <a:rPr lang="en-US" sz="2000" dirty="0">
                <a:latin typeface="Arial Narrow" panose="020B0606020202030204" pitchFamily="34" charset="0"/>
              </a:rPr>
              <a:t> as systems mature. A shift from:</a:t>
            </a:r>
          </a:p>
          <a:p>
            <a:endParaRPr lang="en-US" sz="2000" dirty="0">
              <a:latin typeface="Arial Narrow" panose="020B0606020202030204" pitchFamily="34" charset="0"/>
            </a:endParaRPr>
          </a:p>
          <a:p>
            <a:endParaRPr lang="en-US" sz="2000" dirty="0">
              <a:latin typeface="Arial Narrow" panose="020B0606020202030204" pitchFamily="34" charset="0"/>
            </a:endParaRPr>
          </a:p>
          <a:p>
            <a:endParaRPr lang="en-US" sz="2000" dirty="0">
              <a:latin typeface="Arial Narrow" panose="020B0606020202030204" pitchFamily="34" charset="0"/>
            </a:endParaRPr>
          </a:p>
          <a:p>
            <a:endParaRPr lang="en-US" sz="2000" dirty="0">
              <a:latin typeface="Arial Narrow" panose="020B0606020202030204" pitchFamily="34" charset="0"/>
            </a:endParaRPr>
          </a:p>
          <a:p>
            <a:endParaRPr lang="en-US" sz="2000" dirty="0">
              <a:latin typeface="Arial Narrow" panose="020B0606020202030204" pitchFamily="34" charset="0"/>
            </a:endParaRPr>
          </a:p>
          <a:p>
            <a:endParaRPr lang="en-US" sz="2000" dirty="0">
              <a:latin typeface="Arial Narrow" panose="020B0606020202030204" pitchFamily="34" charset="0"/>
            </a:endParaRPr>
          </a:p>
          <a:p>
            <a:endParaRPr lang="en-US" sz="2000" dirty="0">
              <a:latin typeface="Arial Narrow" panose="020B0606020202030204" pitchFamily="34" charset="0"/>
            </a:endParaRPr>
          </a:p>
          <a:p>
            <a:endParaRPr lang="en-US" sz="2000" dirty="0">
              <a:latin typeface="Arial Narrow" panose="020B0606020202030204" pitchFamily="34" charset="0"/>
            </a:endParaRPr>
          </a:p>
          <a:p>
            <a:endParaRPr lang="en-US" sz="2000" dirty="0">
              <a:latin typeface="Arial Narrow" panose="020B0606020202030204" pitchFamily="34" charset="0"/>
            </a:endParaRPr>
          </a:p>
          <a:p>
            <a:endParaRPr lang="en-US" sz="2000" dirty="0">
              <a:latin typeface="Arial Narrow" panose="020B060602020203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000" dirty="0"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Transition speed will </a:t>
            </a:r>
            <a:r>
              <a:rPr lang="en-US" sz="2000" b="1" dirty="0">
                <a:latin typeface="Arial Narrow" panose="020B0606020202030204" pitchFamily="34" charset="0"/>
              </a:rPr>
              <a:t>vary widely across states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0345A6C0-2A25-40B9-8723-BE8A72E811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162921"/>
              </p:ext>
            </p:extLst>
          </p:nvPr>
        </p:nvGraphicFramePr>
        <p:xfrm>
          <a:off x="2222761" y="2888211"/>
          <a:ext cx="8024175" cy="3428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3268">
                  <a:extLst>
                    <a:ext uri="{9D8B030D-6E8A-4147-A177-3AD203B41FA5}">
                      <a16:colId xmlns:a16="http://schemas.microsoft.com/office/drawing/2014/main" val="3731585841"/>
                    </a:ext>
                  </a:extLst>
                </a:gridCol>
                <a:gridCol w="5000907">
                  <a:extLst>
                    <a:ext uri="{9D8B030D-6E8A-4147-A177-3AD203B41FA5}">
                      <a16:colId xmlns:a16="http://schemas.microsoft.com/office/drawing/2014/main" val="2082331782"/>
                    </a:ext>
                  </a:extLst>
                </a:gridCol>
              </a:tblGrid>
              <a:tr h="311727">
                <a:tc>
                  <a:txBody>
                    <a:bodyPr/>
                    <a:lstStyle/>
                    <a:p>
                      <a:r>
                        <a:rPr lang="en-US" sz="1400" b="1" dirty="0"/>
                        <a:t>From…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To…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636494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r>
                        <a:rPr lang="en-US" sz="1400" b="1" dirty="0"/>
                        <a:t>Reproductive and child health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Chronic non-communicable disease (NCD) management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453898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r>
                        <a:rPr lang="en-US" sz="1400" b="1" dirty="0"/>
                        <a:t>Chronic bypassing of lower levels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Strong preventive/promotive primary care foundation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048545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r>
                        <a:rPr lang="en-US" sz="1400" b="1" dirty="0"/>
                        <a:t>Focus on access to 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Focus on quality of care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415214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r>
                        <a:rPr lang="en-US" sz="1400" b="1" dirty="0"/>
                        <a:t>Accounting (counting inputs)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Accountability (measuring processes, outputs, outcomes)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957241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r>
                        <a:rPr lang="en-US" sz="1400" b="1" dirty="0"/>
                        <a:t>Top down MoH/</a:t>
                      </a:r>
                      <a:r>
                        <a:rPr lang="en-US" sz="1400" b="1" dirty="0" err="1"/>
                        <a:t>DoH</a:t>
                      </a:r>
                      <a:r>
                        <a:rPr lang="en-US" sz="1400" b="1" dirty="0"/>
                        <a:t>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Provider autonomy, purchaser/provider split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452988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r>
                        <a:rPr lang="en-US" sz="1400" b="1" dirty="0"/>
                        <a:t>Fixation on public sector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Strategic engagement of private sector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272357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r>
                        <a:rPr lang="en-US" sz="1400" b="1" dirty="0"/>
                        <a:t>Paper-based: Weak 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Digital: Huge volumes of data to inform clinical &amp; policy decisions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193337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r>
                        <a:rPr lang="en-US" sz="1400" b="1" dirty="0"/>
                        <a:t>Health care workers as “headcounts”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Professionals to be well-trained and continuously supported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720332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r>
                        <a:rPr lang="en-US" sz="1400" b="1" dirty="0"/>
                        <a:t>Patients as passive beneficiaries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Active participants in a continuum of care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5276413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r>
                        <a:rPr lang="en-US" sz="1400" b="1" dirty="0"/>
                        <a:t>Rural focus, urban neglect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Urban focus and innovation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4339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9450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23C396-D63E-43FA-AC06-062F097772A6}"/>
              </a:ext>
            </a:extLst>
          </p:cNvPr>
          <p:cNvSpPr txBox="1"/>
          <p:nvPr/>
        </p:nvSpPr>
        <p:spPr>
          <a:xfrm>
            <a:off x="529471" y="1382395"/>
            <a:ext cx="11269239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Transfer system need not pre-determine the service delivery system; </a:t>
            </a:r>
            <a:r>
              <a:rPr lang="en-US" sz="2000" dirty="0" err="1">
                <a:latin typeface="Arial Narrow" panose="020B0606020202030204" pitchFamily="34" charset="0"/>
              </a:rPr>
              <a:t>GoI</a:t>
            </a:r>
            <a:r>
              <a:rPr lang="en-US" sz="2000" dirty="0">
                <a:latin typeface="Arial Narrow" panose="020B0606020202030204" pitchFamily="34" charset="0"/>
              </a:rPr>
              <a:t> can be open to accommodate many paths</a:t>
            </a:r>
          </a:p>
          <a:p>
            <a:pPr marL="3429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2000" dirty="0">
              <a:latin typeface="Arial Narrow" panose="020B0606020202030204" pitchFamily="34" charset="0"/>
            </a:endParaRPr>
          </a:p>
          <a:p>
            <a:pPr marL="3429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Many critical areas </a:t>
            </a:r>
            <a:r>
              <a:rPr lang="en-US" sz="2000" b="1" dirty="0">
                <a:latin typeface="Arial Narrow" panose="020B0606020202030204" pitchFamily="34" charset="0"/>
              </a:rPr>
              <a:t>will not have an “all India” standard approach</a:t>
            </a:r>
            <a:r>
              <a:rPr lang="en-US" sz="2000" dirty="0">
                <a:latin typeface="Arial Narrow" panose="020B0606020202030204" pitchFamily="34" charset="0"/>
              </a:rPr>
              <a:t>, reflecting local characteristics, preferences, and capacity and governance constraints.</a:t>
            </a:r>
            <a:r>
              <a:rPr lang="en-US" sz="2000" b="1" dirty="0">
                <a:latin typeface="Arial Narrow" panose="020B0606020202030204" pitchFamily="34" charset="0"/>
              </a:rPr>
              <a:t>  </a:t>
            </a:r>
            <a:r>
              <a:rPr lang="en-US" sz="2000" dirty="0">
                <a:latin typeface="Arial Narrow" panose="020B0606020202030204" pitchFamily="34" charset="0"/>
              </a:rPr>
              <a:t>For example:</a:t>
            </a:r>
          </a:p>
          <a:p>
            <a:pPr marL="804672" lvl="3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Degree of autonomy for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local and urban governments </a:t>
            </a:r>
            <a:r>
              <a:rPr lang="en-US" sz="2000" dirty="0">
                <a:latin typeface="Arial Narrow" panose="020B0606020202030204" pitchFamily="34" charset="0"/>
              </a:rPr>
              <a:t>to step up in health service delivery</a:t>
            </a:r>
            <a:endParaRPr lang="en-US" sz="2000" b="1" dirty="0">
              <a:latin typeface="Arial Narrow" panose="020B0606020202030204" pitchFamily="34" charset="0"/>
            </a:endParaRPr>
          </a:p>
          <a:p>
            <a:pPr marL="804672" lvl="3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Role of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non-state providers</a:t>
            </a:r>
            <a:r>
              <a:rPr lang="en-US" sz="2000" dirty="0">
                <a:latin typeface="Arial Narrow" panose="020B0606020202030204" pitchFamily="34" charset="0"/>
              </a:rPr>
              <a:t>, both formal and informal,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especially for primary care </a:t>
            </a:r>
          </a:p>
          <a:p>
            <a:pPr marL="804672" lvl="3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Readiness for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demand-side financing </a:t>
            </a:r>
            <a:r>
              <a:rPr lang="en-US" sz="2000" dirty="0">
                <a:latin typeface="Arial Narrow" panose="020B0606020202030204" pitchFamily="34" charset="0"/>
              </a:rPr>
              <a:t>agenda vs. continued supply-side approach varies</a:t>
            </a:r>
          </a:p>
          <a:p>
            <a:pPr marL="347472" lvl="2" indent="-347472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2000" b="1" dirty="0">
              <a:latin typeface="Arial Narrow" panose="020B0606020202030204" pitchFamily="34" charset="0"/>
            </a:endParaRPr>
          </a:p>
          <a:p>
            <a:pPr marL="347472" lvl="2" indent="-34747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b="1" dirty="0">
                <a:latin typeface="Arial Narrow" panose="020B0606020202030204" pitchFamily="34" charset="0"/>
              </a:rPr>
              <a:t>Government of India can be an enabler for the open-source approach </a:t>
            </a:r>
          </a:p>
          <a:p>
            <a:pPr marL="804672" lvl="3" indent="-34747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Common good provision </a:t>
            </a:r>
            <a:r>
              <a:rPr lang="en-US" sz="2000" dirty="0">
                <a:latin typeface="Arial Narrow" panose="020B0606020202030204" pitchFamily="34" charset="0"/>
              </a:rPr>
              <a:t>(medical research, clinical protocols, data systems)</a:t>
            </a:r>
          </a:p>
          <a:p>
            <a:pPr marL="804672" lvl="3" indent="-34747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Financing via centrally-sponsored schemes that allows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flexibility in implementation </a:t>
            </a:r>
            <a:r>
              <a:rPr lang="en-US" sz="2000" dirty="0">
                <a:latin typeface="Arial Narrow" panose="020B0606020202030204" pitchFamily="34" charset="0"/>
              </a:rPr>
              <a:t>and course-correction</a:t>
            </a:r>
          </a:p>
          <a:p>
            <a:pPr marL="804672" lvl="3" indent="-34747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Setting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accountability mechanisms </a:t>
            </a:r>
            <a:r>
              <a:rPr lang="en-US" sz="2000" dirty="0">
                <a:latin typeface="Arial Narrow" panose="020B0606020202030204" pitchFamily="34" charset="0"/>
              </a:rPr>
              <a:t>with states linked to central schemes</a:t>
            </a:r>
          </a:p>
          <a:p>
            <a:pPr marL="804672" lvl="3" indent="-34747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Promoter of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knowledge transfer platforms</a:t>
            </a:r>
          </a:p>
          <a:p>
            <a:pPr marL="804672" lvl="3" indent="-34747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Financier of service delivery experimentation via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innovation funds </a:t>
            </a:r>
            <a:r>
              <a:rPr lang="en-US" sz="2000" dirty="0">
                <a:latin typeface="Arial Narrow" panose="020B0606020202030204" pitchFamily="34" charset="0"/>
              </a:rPr>
              <a:t>and M&amp;E support</a:t>
            </a:r>
          </a:p>
          <a:p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F0C2048-19B2-4FC0-85EC-BE45E46D1BF5}"/>
              </a:ext>
            </a:extLst>
          </p:cNvPr>
          <p:cNvSpPr txBox="1">
            <a:spLocks/>
          </p:cNvSpPr>
          <p:nvPr/>
        </p:nvSpPr>
        <p:spPr>
          <a:xfrm>
            <a:off x="0" y="3452"/>
            <a:ext cx="12192000" cy="1031875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An “open source” federal system to promote service delivery reform</a:t>
            </a:r>
            <a:endParaRPr lang="en-US" sz="28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0060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1B1796B-BD8A-084A-8C38-B8FE6FD35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707403"/>
            <a:ext cx="6010668" cy="784728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rgbClr val="45818B"/>
                </a:solidFill>
                <a:latin typeface="Arial Narrow" panose="020B0606020202030204" pitchFamily="34" charset="0"/>
              </a:rPr>
              <a:t>7 SHIFTS accelerated by COVID-19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FCEEF-8F05-464D-A42C-D1EC069F5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8541" y="1361099"/>
            <a:ext cx="6270985" cy="5493448"/>
          </a:xfrm>
        </p:spPr>
        <p:txBody>
          <a:bodyPr>
            <a:noAutofit/>
          </a:bodyPr>
          <a:lstStyle/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45818B"/>
                </a:solidFill>
                <a:latin typeface="Arial Narrow" panose="020B0606020202030204" pitchFamily="34" charset="0"/>
              </a:rPr>
              <a:t>Distributed</a:t>
            </a:r>
            <a:r>
              <a:rPr lang="en-US" sz="1600" dirty="0">
                <a:solidFill>
                  <a:srgbClr val="45818B"/>
                </a:solidFill>
                <a:latin typeface="Arial Narrow" panose="020B0606020202030204" pitchFamily="34" charset="0"/>
              </a:rPr>
              <a:t>:</a:t>
            </a:r>
            <a:r>
              <a:rPr lang="en-US" sz="1600" dirty="0">
                <a:latin typeface="Arial Narrow" panose="020B0606020202030204" pitchFamily="34" charset="0"/>
              </a:rPr>
              <a:t> health care must be delivered not only in fixed facilities, but also in workplaces, communities, and people’s homes by a wider cadre of health workers including patients themselves and their caregivers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en-US" sz="1600" b="1" dirty="0">
              <a:latin typeface="Arial Narrow" panose="020B0606020202030204" pitchFamily="34" charset="0"/>
            </a:endParaRP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45818B"/>
                </a:solidFill>
                <a:latin typeface="Arial Narrow" panose="020B0606020202030204" pitchFamily="34" charset="0"/>
              </a:rPr>
              <a:t>Connected</a:t>
            </a:r>
            <a:r>
              <a:rPr lang="en-US" sz="1600" dirty="0">
                <a:solidFill>
                  <a:srgbClr val="45818B"/>
                </a:solidFill>
                <a:latin typeface="Arial Narrow" panose="020B0606020202030204" pitchFamily="34" charset="0"/>
              </a:rPr>
              <a:t>:</a:t>
            </a:r>
            <a:r>
              <a:rPr lang="en-US" sz="1600" dirty="0">
                <a:latin typeface="Arial Narrow" panose="020B0606020202030204" pitchFamily="34" charset="0"/>
              </a:rPr>
              <a:t> share data with each other and systems outside of health care and be available to health workers and patients on mobile devices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en-US" sz="1600" b="1" dirty="0">
              <a:latin typeface="Arial Narrow" panose="020B0606020202030204" pitchFamily="34" charset="0"/>
            </a:endParaRP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45818B"/>
                </a:solidFill>
                <a:latin typeface="Arial Narrow" panose="020B0606020202030204" pitchFamily="34" charset="0"/>
              </a:rPr>
              <a:t>Continuous</a:t>
            </a:r>
            <a:r>
              <a:rPr lang="en-US" sz="1600" dirty="0">
                <a:solidFill>
                  <a:srgbClr val="45818B"/>
                </a:solidFill>
                <a:latin typeface="Arial Narrow" panose="020B0606020202030204" pitchFamily="34" charset="0"/>
              </a:rPr>
              <a:t>:</a:t>
            </a:r>
            <a:r>
              <a:rPr lang="en-US" sz="1600" dirty="0">
                <a:latin typeface="Arial Narrow" panose="020B0606020202030204" pitchFamily="34" charset="0"/>
              </a:rPr>
              <a:t> healthcare must serve people during the 5000 waking hours of the year, not only the 15 minutes they spend in a fixed facility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en-US" sz="1600" b="1" dirty="0">
              <a:latin typeface="Arial Narrow" panose="020B0606020202030204" pitchFamily="34" charset="0"/>
            </a:endParaRP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45818B"/>
                </a:solidFill>
                <a:latin typeface="Arial Narrow" panose="020B0606020202030204" pitchFamily="34" charset="0"/>
              </a:rPr>
              <a:t>Human centered</a:t>
            </a:r>
            <a:r>
              <a:rPr lang="en-US" sz="1600" dirty="0">
                <a:solidFill>
                  <a:srgbClr val="45818B"/>
                </a:solidFill>
                <a:latin typeface="Arial Narrow" panose="020B0606020202030204" pitchFamily="34" charset="0"/>
              </a:rPr>
              <a:t>: </a:t>
            </a:r>
            <a:r>
              <a:rPr lang="en-US" sz="1600" dirty="0">
                <a:latin typeface="Arial Narrow" panose="020B0606020202030204" pitchFamily="34" charset="0"/>
              </a:rPr>
              <a:t>healthcare needs to put the patient and their caregivers at the center and empower health workers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en-US" sz="1600" b="1" dirty="0">
              <a:latin typeface="Arial Narrow" panose="020B0606020202030204" pitchFamily="34" charset="0"/>
            </a:endParaRP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45818B"/>
                </a:solidFill>
                <a:latin typeface="Arial Narrow" panose="020B0606020202030204" pitchFamily="34" charset="0"/>
              </a:rPr>
              <a:t>Decentralized</a:t>
            </a:r>
            <a:r>
              <a:rPr lang="en-US" sz="1600" dirty="0">
                <a:solidFill>
                  <a:srgbClr val="45818B"/>
                </a:solidFill>
                <a:latin typeface="Arial Narrow" panose="020B0606020202030204" pitchFamily="34" charset="0"/>
              </a:rPr>
              <a:t>:</a:t>
            </a:r>
            <a:r>
              <a:rPr lang="en-US" sz="1600" dirty="0">
                <a:latin typeface="Arial Narrow" panose="020B0606020202030204" pitchFamily="34" charset="0"/>
              </a:rPr>
              <a:t> decision-making needs to be less concentrated and put more into the hands of local leaders, health workers, and ultimately patients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en-US" sz="1600" b="1" dirty="0">
              <a:latin typeface="Arial Narrow" panose="020B0606020202030204" pitchFamily="34" charset="0"/>
            </a:endParaRP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45818B"/>
                </a:solidFill>
                <a:latin typeface="Arial Narrow" panose="020B0606020202030204" pitchFamily="34" charset="0"/>
              </a:rPr>
              <a:t>Collaborative</a:t>
            </a:r>
            <a:r>
              <a:rPr lang="en-US" sz="1600" dirty="0">
                <a:solidFill>
                  <a:srgbClr val="45818B"/>
                </a:solidFill>
                <a:latin typeface="Arial Narrow" panose="020B0606020202030204" pitchFamily="34" charset="0"/>
              </a:rPr>
              <a:t>:</a:t>
            </a:r>
            <a:r>
              <a:rPr lang="en-US" sz="1600" dirty="0">
                <a:latin typeface="Arial Narrow" panose="020B0606020202030204" pitchFamily="34" charset="0"/>
              </a:rPr>
              <a:t> healthcare must seamlessly combine the insights of non-experts, experts, and non-human agents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en-US" sz="1600" b="1" dirty="0">
              <a:latin typeface="Arial Narrow" panose="020B0606020202030204" pitchFamily="34" charset="0"/>
            </a:endParaRP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45818B"/>
                </a:solidFill>
                <a:latin typeface="Arial Narrow" panose="020B0606020202030204" pitchFamily="34" charset="0"/>
              </a:rPr>
              <a:t>Responsive</a:t>
            </a:r>
            <a:r>
              <a:rPr lang="en-US" sz="1600" dirty="0">
                <a:solidFill>
                  <a:srgbClr val="45818B"/>
                </a:solidFill>
                <a:latin typeface="Arial Narrow" panose="020B0606020202030204" pitchFamily="34" charset="0"/>
              </a:rPr>
              <a:t>:</a:t>
            </a:r>
            <a:r>
              <a:rPr lang="en-US" sz="1600" dirty="0">
                <a:latin typeface="Arial Narrow" panose="020B0606020202030204" pitchFamily="34" charset="0"/>
              </a:rPr>
              <a:t> the system needs to automatically adapt itself to new data and new diseases</a:t>
            </a:r>
          </a:p>
        </p:txBody>
      </p:sp>
      <p:pic>
        <p:nvPicPr>
          <p:cNvPr id="12" name="Picture 10" descr="Image result for human centered icon&quot;">
            <a:extLst>
              <a:ext uri="{FF2B5EF4-FFF2-40B4-BE49-F238E27FC236}">
                <a16:creationId xmlns:a16="http://schemas.microsoft.com/office/drawing/2014/main" id="{689774EC-0651-4CDF-8400-DBEFD9983D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006" y="3723111"/>
            <a:ext cx="693118" cy="628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Decentralized Icons - Download Free Vector Icons | Noun Project">
            <a:extLst>
              <a:ext uri="{FF2B5EF4-FFF2-40B4-BE49-F238E27FC236}">
                <a16:creationId xmlns:a16="http://schemas.microsoft.com/office/drawing/2014/main" id="{EAD4FCAC-572E-4041-ACC8-04286C228B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307" y="4480346"/>
            <a:ext cx="710817" cy="710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Picture 22" descr="Handshake - Free gestures icons">
            <a:extLst>
              <a:ext uri="{FF2B5EF4-FFF2-40B4-BE49-F238E27FC236}">
                <a16:creationId xmlns:a16="http://schemas.microsoft.com/office/drawing/2014/main" id="{1610FE51-1742-45D6-9E92-5A36D52317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669" y="5355629"/>
            <a:ext cx="627206" cy="627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4" name="Picture 26" descr="adapt-icon-learning-bg">
            <a:extLst>
              <a:ext uri="{FF2B5EF4-FFF2-40B4-BE49-F238E27FC236}">
                <a16:creationId xmlns:a16="http://schemas.microsoft.com/office/drawing/2014/main" id="{D189C8EA-9645-460E-BE10-9B8D6AA229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7338" y="6111502"/>
            <a:ext cx="478851" cy="478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Public health icon Icons PNG - Free PNG and Icons Downloads">
            <a:extLst>
              <a:ext uri="{FF2B5EF4-FFF2-40B4-BE49-F238E27FC236}">
                <a16:creationId xmlns:a16="http://schemas.microsoft.com/office/drawing/2014/main" id="{5040F4A4-172E-4591-B7E3-FB02E88B0B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377" y="1257250"/>
            <a:ext cx="530676" cy="628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4" descr="Continuous - Free arrows icons">
            <a:extLst>
              <a:ext uri="{FF2B5EF4-FFF2-40B4-BE49-F238E27FC236}">
                <a16:creationId xmlns:a16="http://schemas.microsoft.com/office/drawing/2014/main" id="{A5744A14-629A-4948-8BF2-EBBF606FA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294" y="2941353"/>
            <a:ext cx="530676" cy="530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8" descr="Two Computer Connection - Free technology icons">
            <a:extLst>
              <a:ext uri="{FF2B5EF4-FFF2-40B4-BE49-F238E27FC236}">
                <a16:creationId xmlns:a16="http://schemas.microsoft.com/office/drawing/2014/main" id="{CB758282-58C3-426D-9D17-FA487D2F96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006" y="2083769"/>
            <a:ext cx="693118" cy="69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DA87547-A596-4D03-A59E-309A215C51E3}"/>
              </a:ext>
            </a:extLst>
          </p:cNvPr>
          <p:cNvSpPr txBox="1"/>
          <p:nvPr/>
        </p:nvSpPr>
        <p:spPr>
          <a:xfrm>
            <a:off x="196645" y="791853"/>
            <a:ext cx="423498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1" dirty="0">
                <a:latin typeface="Arial Narrow" panose="020B0606020202030204" pitchFamily="34" charset="0"/>
              </a:rPr>
              <a:t>Wide open canvas for service delivery innovations in India, from urban slums to last-mile delivery in remote areas, with huge scope for technology solutions</a:t>
            </a:r>
          </a:p>
          <a:p>
            <a:endParaRPr lang="en-US" b="1" dirty="0"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latin typeface="Arial Narrow" panose="020B0606020202030204" pitchFamily="34" charset="0"/>
              </a:rPr>
              <a:t>Some already ongoing and promising: Andhra Pradesh urban private PHC contracting: Primary health care centers in urban areas run by contracted private providers (with performance-based </a:t>
            </a:r>
            <a:r>
              <a:rPr lang="en-US" dirty="0" err="1">
                <a:latin typeface="Arial Narrow" panose="020B0606020202030204" pitchFamily="34" charset="0"/>
              </a:rPr>
              <a:t>MoUs</a:t>
            </a:r>
            <a:r>
              <a:rPr lang="en-US" dirty="0">
                <a:latin typeface="Arial Narrow" panose="020B0606020202030204" pitchFamily="34" charset="0"/>
              </a:rPr>
              <a:t>); Outpatient services with outreach, telemedicine services for specialist consultations, electronic medical records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latin typeface="Arial Narrow" panose="020B0606020202030204" pitchFamily="34" charset="0"/>
              </a:rPr>
              <a:t>Unlocking health value chain in India through public-private partnerships at scale including areas of digital technology, data science, bottom of pyramid models; and multi-sector actions and community mobilization (great progress on sanitation, water, air pollution, nutrition, road safety, gender-based violence, etc.)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E1DE92E-5D7D-40F8-881F-30D91F0A5AA0}"/>
              </a:ext>
            </a:extLst>
          </p:cNvPr>
          <p:cNvSpPr txBox="1">
            <a:spLocks/>
          </p:cNvSpPr>
          <p:nvPr/>
        </p:nvSpPr>
        <p:spPr>
          <a:xfrm>
            <a:off x="0" y="3453"/>
            <a:ext cx="12192000" cy="802306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Service delivery innovations</a:t>
            </a:r>
            <a:endParaRPr lang="en-US" sz="28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7812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7F64FE3-6C91-4C01-8957-ABC1836FFD5E}"/>
              </a:ext>
            </a:extLst>
          </p:cNvPr>
          <p:cNvSpPr/>
          <p:nvPr/>
        </p:nvSpPr>
        <p:spPr>
          <a:xfrm>
            <a:off x="0" y="2414579"/>
            <a:ext cx="12192000" cy="1319753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 Narrow" panose="020B0606020202030204" pitchFamily="34" charset="0"/>
              </a:rPr>
              <a:t>Getting Better: A Health System for the 21</a:t>
            </a:r>
            <a:r>
              <a:rPr lang="en-US" sz="4000" b="1" baseline="30000" dirty="0">
                <a:solidFill>
                  <a:schemeClr val="bg1"/>
                </a:solidFill>
                <a:latin typeface="Arial Narrow" panose="020B0606020202030204" pitchFamily="34" charset="0"/>
              </a:rPr>
              <a:t>st</a:t>
            </a:r>
            <a:r>
              <a:rPr lang="en-US" sz="4000" b="1" dirty="0">
                <a:solidFill>
                  <a:schemeClr val="bg1"/>
                </a:solidFill>
                <a:latin typeface="Arial Narrow" panose="020B0606020202030204" pitchFamily="34" charset="0"/>
              </a:rPr>
              <a:t> Century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071C421-428C-4070-9926-2749C004D7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6437" y="3734332"/>
            <a:ext cx="8239125" cy="185737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78E2864-650F-4D4F-8E0E-DED25E917931}"/>
              </a:ext>
            </a:extLst>
          </p:cNvPr>
          <p:cNvSpPr/>
          <p:nvPr/>
        </p:nvSpPr>
        <p:spPr>
          <a:xfrm>
            <a:off x="7688826" y="4168877"/>
            <a:ext cx="2399071" cy="12290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8455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7F64FE3-6C91-4C01-8957-ABC1836FFD5E}"/>
              </a:ext>
            </a:extLst>
          </p:cNvPr>
          <p:cNvSpPr/>
          <p:nvPr/>
        </p:nvSpPr>
        <p:spPr>
          <a:xfrm>
            <a:off x="0" y="0"/>
            <a:ext cx="12192000" cy="1060403"/>
          </a:xfrm>
          <a:prstGeom prst="rect">
            <a:avLst/>
          </a:prstGeom>
          <a:solidFill>
            <a:srgbClr val="1EB5EA"/>
          </a:solidFill>
          <a:ln>
            <a:solidFill>
              <a:srgbClr val="1EB5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Strengthening core public health functions</a:t>
            </a:r>
            <a:endParaRPr lang="en-US" sz="2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B55A45-E728-4094-B04F-2BC6FF4D5577}"/>
              </a:ext>
            </a:extLst>
          </p:cNvPr>
          <p:cNvSpPr txBox="1"/>
          <p:nvPr/>
        </p:nvSpPr>
        <p:spPr>
          <a:xfrm>
            <a:off x="772999" y="1534892"/>
            <a:ext cx="11163362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</a:rPr>
              <a:t>Strengthen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</a:rPr>
              <a:t>core public health functions</a:t>
            </a:r>
          </a:p>
          <a:p>
            <a:pPr marL="709613" lvl="3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</a:rPr>
              <a:t>Institutional reforms and innovations in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</a:rPr>
              <a:t>vertical disease programs </a:t>
            </a:r>
            <a:r>
              <a:rPr lang="en-US" dirty="0">
                <a:latin typeface="Arial" panose="020B0604020202020204" pitchFamily="34" charset="0"/>
              </a:rPr>
              <a:t>(TB, HIV, RCH) </a:t>
            </a:r>
          </a:p>
          <a:p>
            <a:pPr marL="1166813" lvl="4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</a:rPr>
              <a:t>Private sector engagement at scale for TB diagnosis and treatment </a:t>
            </a:r>
          </a:p>
          <a:p>
            <a:pPr marL="1166813" lvl="4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</a:rPr>
              <a:t>Performance-based incentives to states and districts through TB Performance Index</a:t>
            </a:r>
          </a:p>
          <a:p>
            <a:pPr marL="709613" lvl="3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</a:rPr>
              <a:t>Public health cadres </a:t>
            </a:r>
            <a:r>
              <a:rPr lang="en-US" dirty="0">
                <a:latin typeface="Arial" panose="020B0604020202020204" pitchFamily="34" charset="0"/>
              </a:rPr>
              <a:t>to execute core public health functions at national, state and district levels </a:t>
            </a:r>
          </a:p>
          <a:p>
            <a:pPr marL="709613" lvl="3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dirty="0">
              <a:latin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</a:rPr>
              <a:t>Production of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</a:rPr>
              <a:t>global public goods </a:t>
            </a:r>
            <a:r>
              <a:rPr lang="en-US" dirty="0">
                <a:latin typeface="Arial" panose="020B0604020202020204" pitchFamily="34" charset="0"/>
              </a:rPr>
              <a:t>– new vaccines, medicines and diagnostics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dirty="0">
              <a:latin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</a:rPr>
              <a:t>Multisector response to tackle social determinants of health and nutrition outcomes 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</a:rPr>
              <a:t>Access to clean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</a:rPr>
              <a:t>water &amp; sanitation</a:t>
            </a:r>
            <a:r>
              <a:rPr lang="en-US" dirty="0">
                <a:latin typeface="Arial" panose="020B0604020202020204" pitchFamily="34" charset="0"/>
              </a:rPr>
              <a:t> 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</a:rPr>
              <a:t>Prevent and mitigate the impact of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</a:rPr>
              <a:t>air pollution </a:t>
            </a:r>
            <a:r>
              <a:rPr lang="en-US" dirty="0">
                <a:latin typeface="Arial" panose="020B0604020202020204" pitchFamily="34" charset="0"/>
              </a:rPr>
              <a:t>on population health  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</a:rPr>
              <a:t>Other drivers: gender, education, etc.</a:t>
            </a:r>
          </a:p>
        </p:txBody>
      </p:sp>
    </p:spTree>
    <p:extLst>
      <p:ext uri="{BB962C8B-B14F-4D97-AF65-F5344CB8AC3E}">
        <p14:creationId xmlns:p14="http://schemas.microsoft.com/office/powerpoint/2010/main" val="5842373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8D2C4EB-C680-475B-826D-1FC87D7048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1656117"/>
              </p:ext>
            </p:extLst>
          </p:nvPr>
        </p:nvGraphicFramePr>
        <p:xfrm>
          <a:off x="6617110" y="1248698"/>
          <a:ext cx="5052008" cy="5427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F591A290-14D1-3542-902A-44C89D62C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0936" y="335919"/>
            <a:ext cx="8462029" cy="756707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1" dirty="0"/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D2B6CF-AD62-2349-B514-E4041C2071D7}"/>
              </a:ext>
            </a:extLst>
          </p:cNvPr>
          <p:cNvSpPr txBox="1"/>
          <p:nvPr/>
        </p:nvSpPr>
        <p:spPr>
          <a:xfrm>
            <a:off x="403123" y="1248698"/>
            <a:ext cx="5889523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latin typeface="Arial" panose="020B0604020202020204" pitchFamily="34" charset="0"/>
              </a:rPr>
              <a:t>Roll-out targeted investments to enhance integrated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</a:rPr>
              <a:t>public health laboratory infrastructure </a:t>
            </a:r>
            <a:r>
              <a:rPr lang="en-US" sz="1600" dirty="0">
                <a:latin typeface="Arial" panose="020B0604020202020204" pitchFamily="34" charset="0"/>
              </a:rPr>
              <a:t>and functions in states where capacities are weak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latin typeface="Arial" panose="020B0604020202020204" pitchFamily="34" charset="0"/>
              </a:rPr>
              <a:t>Develop and deploy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</a:rPr>
              <a:t>district surveillance teams </a:t>
            </a:r>
            <a:r>
              <a:rPr lang="en-US" sz="1600" dirty="0">
                <a:latin typeface="Arial" panose="020B0604020202020204" pitchFamily="34" charset="0"/>
                <a:sym typeface="Garamond"/>
              </a:rPr>
              <a:t>with core competencies in integrated disease surveillance across different states and at the central level</a:t>
            </a:r>
            <a:r>
              <a:rPr lang="en-US" sz="1600" dirty="0">
                <a:latin typeface="Arial" panose="020B0604020202020204" pitchFamily="34" charset="0"/>
              </a:rPr>
              <a:t> to enhance analytical capacity for early and appropriate response (Epidemic Intelligence Service)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latin typeface="Arial" panose="020B0604020202020204" pitchFamily="34" charset="0"/>
              </a:rPr>
              <a:t>Develop and roll-out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</a:rPr>
              <a:t>real time surveillance </a:t>
            </a:r>
            <a:r>
              <a:rPr lang="en-US" sz="1600" dirty="0">
                <a:latin typeface="Arial" panose="020B0604020202020204" pitchFamily="34" charset="0"/>
              </a:rPr>
              <a:t>&amp; reporting system for Human and Animal Health Surveillance as most future outbreaks will be Zoonotic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latin typeface="Arial" panose="020B0604020202020204" pitchFamily="34" charset="0"/>
              </a:rPr>
              <a:t>Strengthen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</a:rPr>
              <a:t>national and state institutions </a:t>
            </a:r>
            <a:r>
              <a:rPr lang="en-US" sz="1600" dirty="0">
                <a:latin typeface="Arial" panose="020B0604020202020204" pitchFamily="34" charset="0"/>
              </a:rPr>
              <a:t>to effectively prepare for pandemics (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</a:rPr>
              <a:t>NCDC</a:t>
            </a:r>
            <a:r>
              <a:rPr lang="en-US" sz="1600" dirty="0">
                <a:latin typeface="Arial" panose="020B0604020202020204" pitchFamily="34" charset="0"/>
              </a:rPr>
              <a:t>) and develop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</a:rPr>
              <a:t>ICMR as a global center for excellence </a:t>
            </a:r>
            <a:r>
              <a:rPr lang="en-US" sz="1600" dirty="0">
                <a:latin typeface="Arial" panose="020B0604020202020204" pitchFamily="34" charset="0"/>
              </a:rPr>
              <a:t>in medical research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600" dirty="0">
              <a:latin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latin typeface="Arial" panose="020B0604020202020204" pitchFamily="34" charset="0"/>
              </a:rPr>
              <a:t>Strengthen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</a:rPr>
              <a:t>inter-agency coordination </a:t>
            </a:r>
            <a:r>
              <a:rPr lang="en-US" sz="1600" dirty="0">
                <a:latin typeface="Arial" panose="020B0604020202020204" pitchFamily="34" charset="0"/>
              </a:rPr>
              <a:t>for disease preparedness and response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600" b="1" dirty="0">
              <a:solidFill>
                <a:srgbClr val="FF0000"/>
              </a:solidFill>
              <a:highlight>
                <a:srgbClr val="FFFF00"/>
              </a:highlight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8227A8-A2BB-42AF-A825-BD26C38B5469}"/>
              </a:ext>
            </a:extLst>
          </p:cNvPr>
          <p:cNvSpPr/>
          <p:nvPr/>
        </p:nvSpPr>
        <p:spPr>
          <a:xfrm>
            <a:off x="-1" y="1"/>
            <a:ext cx="12192001" cy="1027521"/>
          </a:xfrm>
          <a:prstGeom prst="rect">
            <a:avLst/>
          </a:prstGeom>
          <a:solidFill>
            <a:srgbClr val="1EB5EA"/>
          </a:solidFill>
          <a:ln>
            <a:solidFill>
              <a:srgbClr val="1EB5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Strengthening surveillance and district level capacity to identify and respond to future epidemics</a:t>
            </a:r>
            <a:endParaRPr lang="en-US" sz="3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2406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BD55E00-40A9-48FA-9136-B2C0DA99A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58863"/>
          </a:xfrm>
          <a:prstGeom prst="rect">
            <a:avLst/>
          </a:prstGeom>
          <a:solidFill>
            <a:srgbClr val="1EB5EA"/>
          </a:solidFill>
          <a:ln>
            <a:solidFill>
              <a:srgbClr val="1EB5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Strengthen key Indian institutions for disease preparedness, diagnostics, investigation, response and population health</a:t>
            </a:r>
            <a:endParaRPr lang="en-US" sz="3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id="{41F2B2A2-C2C0-47F2-BB83-23E8077D47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701459"/>
              </p:ext>
            </p:extLst>
          </p:nvPr>
        </p:nvGraphicFramePr>
        <p:xfrm>
          <a:off x="8952894" y="1467456"/>
          <a:ext cx="3094561" cy="415944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94561">
                  <a:extLst>
                    <a:ext uri="{9D8B030D-6E8A-4147-A177-3AD203B41FA5}">
                      <a16:colId xmlns:a16="http://schemas.microsoft.com/office/drawing/2014/main" val="2857026835"/>
                    </a:ext>
                  </a:extLst>
                </a:gridCol>
              </a:tblGrid>
              <a:tr h="41040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NCDC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890486"/>
                  </a:ext>
                </a:extLst>
              </a:tr>
              <a:tr h="3388759">
                <a:tc>
                  <a:txBody>
                    <a:bodyPr/>
                    <a:lstStyle/>
                    <a:p>
                      <a:pPr marL="9144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600" b="1" dirty="0"/>
                        <a:t>Stewardship for disease surveillance</a:t>
                      </a:r>
                    </a:p>
                    <a:p>
                      <a:pPr marL="91440" indent="0" algn="l">
                        <a:buFont typeface="Arial" panose="020B0604020202020204" pitchFamily="34" charset="0"/>
                        <a:buNone/>
                      </a:pPr>
                      <a:endParaRPr lang="en-US" sz="1400" b="1" dirty="0"/>
                    </a:p>
                    <a:p>
                      <a:pPr marL="320040" indent="-228600" algn="l">
                        <a:buAutoNum type="arabicPeriod"/>
                      </a:pPr>
                      <a:r>
                        <a:rPr lang="en-US" sz="1400" b="1" dirty="0"/>
                        <a:t>Ensure India’s compliance on IHR</a:t>
                      </a:r>
                    </a:p>
                    <a:p>
                      <a:pPr marL="320040" indent="-228600" algn="l">
                        <a:buAutoNum type="arabicPeriod"/>
                      </a:pPr>
                      <a:r>
                        <a:rPr lang="en-US" sz="1400" b="1" dirty="0"/>
                        <a:t>One Health platform coordination </a:t>
                      </a:r>
                    </a:p>
                    <a:p>
                      <a:pPr marL="320040" indent="-228600" algn="l">
                        <a:buAutoNum type="arabicPeriod"/>
                      </a:pPr>
                      <a:r>
                        <a:rPr lang="en-US" sz="1400" b="1" dirty="0"/>
                        <a:t>Nation-wide surveillance capacity building – Field Epi training</a:t>
                      </a:r>
                    </a:p>
                    <a:p>
                      <a:pPr marL="320040" indent="-228600" algn="l">
                        <a:buAutoNum type="arabicPeriod"/>
                      </a:pPr>
                      <a:r>
                        <a:rPr lang="en-US" sz="1400" b="1" dirty="0"/>
                        <a:t>Digital technology for tracking diseases</a:t>
                      </a:r>
                    </a:p>
                    <a:p>
                      <a:pPr marL="320040" indent="-228600" algn="l">
                        <a:buAutoNum type="arabicPeriod"/>
                      </a:pPr>
                      <a:r>
                        <a:rPr lang="en-US" sz="1400" b="1" dirty="0"/>
                        <a:t>Alerts on new and exotic diseases</a:t>
                      </a:r>
                    </a:p>
                    <a:p>
                      <a:pPr marL="320040" indent="-228600" algn="l">
                        <a:buAutoNum type="arabicPeriod"/>
                      </a:pPr>
                      <a:r>
                        <a:rPr lang="en-US" sz="1400" b="1" dirty="0"/>
                        <a:t>Weekly epidemiological and outbreak reports</a:t>
                      </a:r>
                    </a:p>
                    <a:p>
                      <a:pPr marL="320040" indent="-228600" algn="l">
                        <a:buAutoNum type="arabicPeriod"/>
                      </a:pPr>
                      <a:r>
                        <a:rPr lang="en-US" sz="1400" b="1" dirty="0"/>
                        <a:t>Internal quality assurance – laboratories </a:t>
                      </a:r>
                    </a:p>
                    <a:p>
                      <a:pPr marL="320040" indent="-228600" algn="l">
                        <a:buAutoNum type="arabicPeriod"/>
                      </a:pPr>
                      <a:r>
                        <a:rPr lang="en-US" sz="1400" b="1" dirty="0"/>
                        <a:t>Pandemic preparedness assessment – table top exercises </a:t>
                      </a:r>
                      <a:endParaRPr lang="en-US" sz="1400" dirty="0"/>
                    </a:p>
                    <a:p>
                      <a:pPr marL="342900" indent="-342900">
                        <a:buAutoNum type="arabicPeriod"/>
                      </a:pP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431544"/>
                  </a:ext>
                </a:extLst>
              </a:tr>
            </a:tbl>
          </a:graphicData>
        </a:graphic>
      </p:graphicFrame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AB4370FE-7B9E-430E-9274-3989A45EC1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480884"/>
              </p:ext>
            </p:extLst>
          </p:nvPr>
        </p:nvGraphicFramePr>
        <p:xfrm>
          <a:off x="424207" y="1467456"/>
          <a:ext cx="2814900" cy="4145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14900">
                  <a:extLst>
                    <a:ext uri="{9D8B030D-6E8A-4147-A177-3AD203B41FA5}">
                      <a16:colId xmlns:a16="http://schemas.microsoft.com/office/drawing/2014/main" val="2857026835"/>
                    </a:ext>
                  </a:extLst>
                </a:gridCol>
              </a:tblGrid>
              <a:tr h="3213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ICMR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890486"/>
                  </a:ext>
                </a:extLst>
              </a:tr>
              <a:tr h="3358199">
                <a:tc>
                  <a:txBody>
                    <a:bodyPr/>
                    <a:lstStyle/>
                    <a:p>
                      <a:pPr marL="9144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600" b="1" dirty="0"/>
                        <a:t>Research Promotion</a:t>
                      </a:r>
                    </a:p>
                    <a:p>
                      <a:pPr marL="91440" indent="0" algn="ctr">
                        <a:buFont typeface="Arial" panose="020B0604020202020204" pitchFamily="34" charset="0"/>
                        <a:buNone/>
                      </a:pPr>
                      <a:endParaRPr lang="en-US" sz="1400" b="1" dirty="0"/>
                    </a:p>
                    <a:p>
                      <a:pPr marL="320040" lvl="0" indent="-228600" algn="l">
                        <a:buFont typeface="+mj-lt"/>
                        <a:buAutoNum type="arabicPeriod"/>
                      </a:pPr>
                      <a:r>
                        <a:rPr lang="en-US" sz="1400" b="1" dirty="0"/>
                        <a:t>Molecular research</a:t>
                      </a:r>
                    </a:p>
                    <a:p>
                      <a:pPr marL="320040" lvl="0" indent="-228600" algn="l">
                        <a:buFont typeface="+mj-lt"/>
                        <a:buAutoNum type="arabicPeriod"/>
                      </a:pPr>
                      <a:r>
                        <a:rPr lang="en-US" sz="1400" b="1" dirty="0"/>
                        <a:t>Population-based studies, 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including social epidemiology</a:t>
                      </a:r>
                    </a:p>
                    <a:p>
                      <a:pPr marL="320040" lvl="0" indent="-228600" algn="l">
                        <a:buFont typeface="+mj-lt"/>
                        <a:buAutoNum type="arabicPeriod"/>
                      </a:pPr>
                      <a:r>
                        <a:rPr lang="en-US" sz="1400" b="1" dirty="0"/>
                        <a:t>Research on exotic and evolving  Zoonotic diseases </a:t>
                      </a:r>
                    </a:p>
                    <a:p>
                      <a:pPr marL="320040" lvl="0" indent="-228600" algn="l">
                        <a:buFont typeface="+mj-lt"/>
                        <a:buAutoNum type="arabicPeriod"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Collaborative research – regional and international </a:t>
                      </a:r>
                    </a:p>
                    <a:p>
                      <a:pPr marL="320040" indent="-228600" algn="l">
                        <a:buFont typeface="+mj-lt"/>
                        <a:buAutoNum type="arabicPeriod"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External quality assurance for viral laboratories </a:t>
                      </a:r>
                    </a:p>
                    <a:p>
                      <a:pPr marL="320040" indent="-228600" algn="l">
                        <a:buFont typeface="+mj-lt"/>
                        <a:buAutoNum type="arabicPeriod"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Platform for engaging private sector to build diagnostic capacity – test  kits, reagents and new testing approaches  </a:t>
                      </a:r>
                    </a:p>
                    <a:p>
                      <a:pPr marL="91440" indent="0" algn="l">
                        <a:buFont typeface="+mj-lt"/>
                        <a:buNone/>
                      </a:pPr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1440" indent="0" algn="l">
                        <a:buFont typeface="+mj-lt"/>
                        <a:buNone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431544"/>
                  </a:ext>
                </a:extLst>
              </a:tr>
            </a:tbl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AA98B342-8019-4893-A97E-292FD7A48442}"/>
              </a:ext>
            </a:extLst>
          </p:cNvPr>
          <p:cNvSpPr/>
          <p:nvPr/>
        </p:nvSpPr>
        <p:spPr>
          <a:xfrm>
            <a:off x="3299905" y="2205872"/>
            <a:ext cx="5592190" cy="2736014"/>
          </a:xfrm>
          <a:prstGeom prst="ellipse">
            <a:avLst/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NDMA</a:t>
            </a:r>
            <a:endParaRPr lang="en-US" b="1" dirty="0">
              <a:solidFill>
                <a:schemeClr val="tx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Strengthening legal framework for pandemic response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Support responses – Lockdowns/large-scale evacuations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Maintaining stock-pile for responding to pandemics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8488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A8A486D-3732-487A-8047-8575DFFA70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6487" y="1611549"/>
            <a:ext cx="6196861" cy="461532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9AB915D-5437-4B64-98E3-268214813F1C}"/>
              </a:ext>
            </a:extLst>
          </p:cNvPr>
          <p:cNvSpPr txBox="1"/>
          <p:nvPr/>
        </p:nvSpPr>
        <p:spPr>
          <a:xfrm>
            <a:off x="3976836" y="259374"/>
            <a:ext cx="4671864" cy="120032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Central role</a:t>
            </a:r>
            <a:r>
              <a:rPr lang="en-US" dirty="0">
                <a:latin typeface="Arial Narrow" panose="020B0606020202030204" pitchFamily="34" charset="0"/>
              </a:rPr>
              <a:t>: public goods, setting standards, annual survey data collection, ensuring accountability, monitoring, mentoring, stewardship, cross-state learning, state-capacity building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587310-7E37-4A98-9812-D4E08B9C3874}"/>
              </a:ext>
            </a:extLst>
          </p:cNvPr>
          <p:cNvSpPr txBox="1"/>
          <p:nvPr/>
        </p:nvSpPr>
        <p:spPr>
          <a:xfrm>
            <a:off x="377356" y="259374"/>
            <a:ext cx="2729132" cy="92333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 Narrow" panose="020B0606020202030204" pitchFamily="34" charset="0"/>
              </a:rPr>
              <a:t>Element of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need-based transfers</a:t>
            </a:r>
            <a:r>
              <a:rPr lang="en-US" dirty="0">
                <a:latin typeface="Arial Narrow" panose="020B0606020202030204" pitchFamily="34" charset="0"/>
              </a:rPr>
              <a:t> to states for improving health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8AFF6ED-3DF3-4782-8DA6-A7CCBEEA4D42}"/>
              </a:ext>
            </a:extLst>
          </p:cNvPr>
          <p:cNvSpPr txBox="1"/>
          <p:nvPr/>
        </p:nvSpPr>
        <p:spPr>
          <a:xfrm>
            <a:off x="9288177" y="307956"/>
            <a:ext cx="2729132" cy="64633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Integrated service delivery </a:t>
            </a:r>
            <a:r>
              <a:rPr lang="en-US" dirty="0">
                <a:latin typeface="Arial Narrow" panose="020B0606020202030204" pitchFamily="34" charset="0"/>
              </a:rPr>
              <a:t>model with district at core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692AE09-AC04-4962-92D4-B2B8C5C73E82}"/>
              </a:ext>
            </a:extLst>
          </p:cNvPr>
          <p:cNvSpPr txBox="1"/>
          <p:nvPr/>
        </p:nvSpPr>
        <p:spPr>
          <a:xfrm>
            <a:off x="377356" y="1653340"/>
            <a:ext cx="2729132" cy="120032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 Narrow" panose="020B0606020202030204" pitchFamily="34" charset="0"/>
              </a:rPr>
              <a:t>Accountability for ensuring adequate state-level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co-financing</a:t>
            </a:r>
            <a:r>
              <a:rPr lang="en-US" dirty="0">
                <a:latin typeface="Arial Narrow" panose="020B0606020202030204" pitchFamily="34" charset="0"/>
              </a:rPr>
              <a:t>, infrastructure, human resources for health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9B02E5E-06C2-4B97-A8EA-26774D130042}"/>
              </a:ext>
            </a:extLst>
          </p:cNvPr>
          <p:cNvSpPr txBox="1"/>
          <p:nvPr/>
        </p:nvSpPr>
        <p:spPr>
          <a:xfrm>
            <a:off x="377356" y="4470658"/>
            <a:ext cx="2729132" cy="203132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Performance-based transfers </a:t>
            </a:r>
            <a:r>
              <a:rPr lang="en-US" dirty="0">
                <a:latin typeface="Arial Narrow" panose="020B0606020202030204" pitchFamily="34" charset="0"/>
              </a:rPr>
              <a:t>based on range of effective/quality-adjusted intermediate outcomes: MCH, TB, pandemic preparedness, NCDs, and financial protection.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629E84-B273-4A08-9F66-C7C459F74290}"/>
              </a:ext>
            </a:extLst>
          </p:cNvPr>
          <p:cNvSpPr txBox="1"/>
          <p:nvPr/>
        </p:nvSpPr>
        <p:spPr>
          <a:xfrm>
            <a:off x="377356" y="3047306"/>
            <a:ext cx="2729132" cy="1200329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Flexibility</a:t>
            </a:r>
            <a:r>
              <a:rPr lang="en-US" dirty="0">
                <a:latin typeface="Arial Narrow" panose="020B0606020202030204" pitchFamily="34" charset="0"/>
              </a:rPr>
              <a:t> for states in how to use and allocate funds, encouraging separation in payer-provider roles</a:t>
            </a:r>
          </a:p>
        </p:txBody>
      </p:sp>
      <p:sp>
        <p:nvSpPr>
          <p:cNvPr id="16" name="Block Arc 15">
            <a:extLst>
              <a:ext uri="{FF2B5EF4-FFF2-40B4-BE49-F238E27FC236}">
                <a16:creationId xmlns:a16="http://schemas.microsoft.com/office/drawing/2014/main" id="{3030374E-C19C-4AD9-AC94-FB6F54CFD2EC}"/>
              </a:ext>
            </a:extLst>
          </p:cNvPr>
          <p:cNvSpPr/>
          <p:nvPr/>
        </p:nvSpPr>
        <p:spPr>
          <a:xfrm rot="4470721">
            <a:off x="7381872" y="1854423"/>
            <a:ext cx="1288942" cy="1707429"/>
          </a:xfrm>
          <a:prstGeom prst="blockArc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C967788-9269-4682-AE59-940B746F3ECD}"/>
              </a:ext>
            </a:extLst>
          </p:cNvPr>
          <p:cNvSpPr txBox="1"/>
          <p:nvPr/>
        </p:nvSpPr>
        <p:spPr>
          <a:xfrm rot="20546556">
            <a:off x="7271238" y="2403334"/>
            <a:ext cx="1151787" cy="73866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latin typeface="Arial Narrow" panose="020B0606020202030204" pitchFamily="34" charset="0"/>
              </a:rPr>
              <a:t>Integration including across all health schemes/programs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B1C1F1-74F4-40A4-AF35-00F5C7C86FC4}"/>
              </a:ext>
            </a:extLst>
          </p:cNvPr>
          <p:cNvSpPr txBox="1"/>
          <p:nvPr/>
        </p:nvSpPr>
        <p:spPr>
          <a:xfrm>
            <a:off x="9288177" y="1529346"/>
            <a:ext cx="2729132" cy="1477328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Health &amp; wellness centers </a:t>
            </a:r>
            <a:r>
              <a:rPr lang="en-US" dirty="0">
                <a:latin typeface="Arial Narrow" panose="020B0606020202030204" pitchFamily="34" charset="0"/>
              </a:rPr>
              <a:t>first point of entry for promotive, preventive, surveillance (including for NCDs), and for help navigating health system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2EDAED-1BA2-4449-A696-0421D7CFC773}"/>
              </a:ext>
            </a:extLst>
          </p:cNvPr>
          <p:cNvSpPr txBox="1"/>
          <p:nvPr/>
        </p:nvSpPr>
        <p:spPr>
          <a:xfrm>
            <a:off x="6484904" y="1683623"/>
            <a:ext cx="1403495" cy="369332"/>
          </a:xfrm>
          <a:prstGeom prst="rect">
            <a:avLst/>
          </a:prstGeom>
          <a:solidFill>
            <a:srgbClr val="B24E8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 Narrow" panose="020B0606020202030204" pitchFamily="34" charset="0"/>
              </a:rPr>
              <a:t>CGHS/ESIS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AF670DF-7481-4686-98D1-18FDAB65BF16}"/>
              </a:ext>
            </a:extLst>
          </p:cNvPr>
          <p:cNvSpPr txBox="1"/>
          <p:nvPr/>
        </p:nvSpPr>
        <p:spPr>
          <a:xfrm>
            <a:off x="9303349" y="3417867"/>
            <a:ext cx="2729132" cy="64633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Electronic health records</a:t>
            </a:r>
            <a:r>
              <a:rPr lang="en-US" dirty="0">
                <a:latin typeface="Arial Narrow" panose="020B0606020202030204" pitchFamily="34" charset="0"/>
              </a:rPr>
              <a:t>, pro-active risk stratification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7C18280-8F83-4764-9FB1-6B08C952950B}"/>
              </a:ext>
            </a:extLst>
          </p:cNvPr>
          <p:cNvSpPr txBox="1"/>
          <p:nvPr/>
        </p:nvSpPr>
        <p:spPr>
          <a:xfrm>
            <a:off x="9288177" y="4470658"/>
            <a:ext cx="2729132" cy="20313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Flexibility in service delivery organization </a:t>
            </a:r>
            <a:r>
              <a:rPr lang="en-US" dirty="0">
                <a:latin typeface="Arial Narrow" panose="020B0606020202030204" pitchFamily="34" charset="0"/>
              </a:rPr>
              <a:t>and encouraging innovation and focus on quality; contracting-out and contracting-in private provision; use of telemedicine, AI, mobile clinics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C498642-83A4-497B-AAD2-86BE9AC2EE2C}"/>
              </a:ext>
            </a:extLst>
          </p:cNvPr>
          <p:cNvSpPr txBox="1"/>
          <p:nvPr/>
        </p:nvSpPr>
        <p:spPr>
          <a:xfrm>
            <a:off x="3310998" y="6186932"/>
            <a:ext cx="5787837" cy="33855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 Narrow" panose="020B0606020202030204" pitchFamily="34" charset="0"/>
              </a:rPr>
              <a:t>Focus on </a:t>
            </a:r>
            <a:r>
              <a:rPr lang="en-US" sz="1600" dirty="0">
                <a:solidFill>
                  <a:srgbClr val="FF0000"/>
                </a:solidFill>
                <a:latin typeface="Arial Narrow" panose="020B0606020202030204" pitchFamily="34" charset="0"/>
              </a:rPr>
              <a:t>what are we buying</a:t>
            </a:r>
            <a:r>
              <a:rPr lang="en-US" sz="1600" dirty="0">
                <a:latin typeface="Arial Narrow" panose="020B0606020202030204" pitchFamily="34" charset="0"/>
              </a:rPr>
              <a:t> with additional public financing for health</a:t>
            </a:r>
          </a:p>
        </p:txBody>
      </p:sp>
    </p:spTree>
    <p:extLst>
      <p:ext uri="{BB962C8B-B14F-4D97-AF65-F5344CB8AC3E}">
        <p14:creationId xmlns:p14="http://schemas.microsoft.com/office/powerpoint/2010/main" val="39067852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" name="Group 158">
            <a:extLst>
              <a:ext uri="{FF2B5EF4-FFF2-40B4-BE49-F238E27FC236}">
                <a16:creationId xmlns:a16="http://schemas.microsoft.com/office/drawing/2014/main" id="{3DA1DD94-07F5-4797-909F-7196ADC05CB7}"/>
              </a:ext>
            </a:extLst>
          </p:cNvPr>
          <p:cNvGrpSpPr/>
          <p:nvPr/>
        </p:nvGrpSpPr>
        <p:grpSpPr>
          <a:xfrm>
            <a:off x="749926" y="1184838"/>
            <a:ext cx="4379211" cy="4894525"/>
            <a:chOff x="470985" y="1032760"/>
            <a:chExt cx="4379211" cy="4894525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5B80C1D-F47B-4D48-B9C8-EE1A1949C37D}"/>
                </a:ext>
              </a:extLst>
            </p:cNvPr>
            <p:cNvSpPr txBox="1"/>
            <p:nvPr/>
          </p:nvSpPr>
          <p:spPr>
            <a:xfrm>
              <a:off x="504455" y="1032760"/>
              <a:ext cx="4345741" cy="369332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Arial Narrow" panose="020B0606020202030204" pitchFamily="34" charset="0"/>
                </a:rPr>
                <a:t>Consolidated Revenues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2577B86-7E7F-43E1-8A4F-3EBD33CCBDCD}"/>
                </a:ext>
              </a:extLst>
            </p:cNvPr>
            <p:cNvSpPr txBox="1"/>
            <p:nvPr/>
          </p:nvSpPr>
          <p:spPr>
            <a:xfrm>
              <a:off x="470985" y="3756673"/>
              <a:ext cx="1291472" cy="369332"/>
            </a:xfrm>
            <a:prstGeom prst="rect">
              <a:avLst/>
            </a:prstGeom>
            <a:noFill/>
            <a:ln w="3810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Arial Narrow" panose="020B0606020202030204" pitchFamily="34" charset="0"/>
                </a:rPr>
                <a:t>State Level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3BA2125-48A1-4DBC-8851-6DE71867BB7A}"/>
                </a:ext>
              </a:extLst>
            </p:cNvPr>
            <p:cNvSpPr txBox="1"/>
            <p:nvPr/>
          </p:nvSpPr>
          <p:spPr>
            <a:xfrm>
              <a:off x="475855" y="4954262"/>
              <a:ext cx="919112" cy="338554"/>
            </a:xfrm>
            <a:prstGeom prst="rect">
              <a:avLst/>
            </a:prstGeom>
            <a:noFill/>
            <a:ln>
              <a:solidFill>
                <a:srgbClr val="92D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Arial Narrow" panose="020B0606020202030204" pitchFamily="34" charset="0"/>
                </a:rPr>
                <a:t>Districts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60A47F5-8CC7-4ACF-9471-40D1828601F4}"/>
                </a:ext>
              </a:extLst>
            </p:cNvPr>
            <p:cNvSpPr txBox="1"/>
            <p:nvPr/>
          </p:nvSpPr>
          <p:spPr>
            <a:xfrm>
              <a:off x="1487124" y="4949766"/>
              <a:ext cx="1311160" cy="338554"/>
            </a:xfrm>
            <a:prstGeom prst="rect">
              <a:avLst/>
            </a:prstGeom>
            <a:noFill/>
            <a:ln>
              <a:solidFill>
                <a:srgbClr val="92D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Arial Narrow" panose="020B0606020202030204" pitchFamily="34" charset="0"/>
                </a:rPr>
                <a:t>Municipalities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CB45484-9E41-420C-A78E-FA1251DAE619}"/>
                </a:ext>
              </a:extLst>
            </p:cNvPr>
            <p:cNvSpPr txBox="1"/>
            <p:nvPr/>
          </p:nvSpPr>
          <p:spPr>
            <a:xfrm>
              <a:off x="2136451" y="5618440"/>
              <a:ext cx="1311155" cy="307777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Arial Narrow" panose="020B0606020202030204" pitchFamily="34" charset="0"/>
                </a:rPr>
                <a:t>Private Providers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6FB751C-9B7A-4C8F-AB5F-867C2BE8EA11}"/>
                </a:ext>
              </a:extLst>
            </p:cNvPr>
            <p:cNvSpPr txBox="1"/>
            <p:nvPr/>
          </p:nvSpPr>
          <p:spPr>
            <a:xfrm>
              <a:off x="956618" y="1947098"/>
              <a:ext cx="1367475" cy="369332"/>
            </a:xfrm>
            <a:prstGeom prst="rect">
              <a:avLst/>
            </a:prstGeom>
            <a:noFill/>
            <a:ln w="381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Arial Narrow" panose="020B0606020202030204" pitchFamily="34" charset="0"/>
                </a:rPr>
                <a:t>Central Level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2B0824D-36B1-402E-8F51-38445F6D0167}"/>
                </a:ext>
              </a:extLst>
            </p:cNvPr>
            <p:cNvSpPr txBox="1"/>
            <p:nvPr/>
          </p:nvSpPr>
          <p:spPr>
            <a:xfrm>
              <a:off x="3030560" y="1870153"/>
              <a:ext cx="1791041" cy="523220"/>
            </a:xfrm>
            <a:prstGeom prst="rect">
              <a:avLst/>
            </a:prstGeom>
            <a:noFill/>
            <a:ln w="381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Arial Narrow" panose="020B0606020202030204" pitchFamily="34" charset="0"/>
                </a:rPr>
                <a:t>ICMR, NCDC, Central hospitals, etc.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CD08999-0F2A-4752-8370-4362B6DA05B0}"/>
                </a:ext>
              </a:extLst>
            </p:cNvPr>
            <p:cNvSpPr txBox="1"/>
            <p:nvPr/>
          </p:nvSpPr>
          <p:spPr>
            <a:xfrm>
              <a:off x="2212763" y="3787450"/>
              <a:ext cx="1629587" cy="307777"/>
            </a:xfrm>
            <a:prstGeom prst="rect">
              <a:avLst/>
            </a:prstGeom>
            <a:noFill/>
            <a:ln w="38100">
              <a:solidFill>
                <a:srgbClr val="1EB5EA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Arial Narrow" panose="020B0606020202030204" pitchFamily="34" charset="0"/>
                </a:rPr>
                <a:t>State-Level Revenues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693A6F19-658C-4973-B649-D5D9EEE1EFD5}"/>
                </a:ext>
              </a:extLst>
            </p:cNvPr>
            <p:cNvCxnSpPr>
              <a:cxnSpLocks/>
            </p:cNvCxnSpPr>
            <p:nvPr/>
          </p:nvCxnSpPr>
          <p:spPr>
            <a:xfrm>
              <a:off x="683243" y="1394762"/>
              <a:ext cx="0" cy="23619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or: Elbow 29">
              <a:extLst>
                <a:ext uri="{FF2B5EF4-FFF2-40B4-BE49-F238E27FC236}">
                  <a16:creationId xmlns:a16="http://schemas.microsoft.com/office/drawing/2014/main" id="{EEAA5976-758D-4285-BA09-5986EEAC3824}"/>
                </a:ext>
              </a:extLst>
            </p:cNvPr>
            <p:cNvCxnSpPr>
              <a:cxnSpLocks/>
              <a:endCxn id="27" idx="0"/>
            </p:cNvCxnSpPr>
            <p:nvPr/>
          </p:nvCxnSpPr>
          <p:spPr>
            <a:xfrm>
              <a:off x="683243" y="1394762"/>
              <a:ext cx="957113" cy="552336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21011BFA-2E87-4393-B348-DBA870371FE5}"/>
                </a:ext>
              </a:extLst>
            </p:cNvPr>
            <p:cNvCxnSpPr>
              <a:cxnSpLocks/>
              <a:stCxn id="27" idx="3"/>
              <a:endCxn id="28" idx="1"/>
            </p:cNvCxnSpPr>
            <p:nvPr/>
          </p:nvCxnSpPr>
          <p:spPr>
            <a:xfrm flipV="1">
              <a:off x="2324093" y="2131763"/>
              <a:ext cx="706467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258A67E3-448D-464F-8D80-BD56BFA2D339}"/>
                </a:ext>
              </a:extLst>
            </p:cNvPr>
            <p:cNvCxnSpPr>
              <a:cxnSpLocks/>
              <a:endCxn id="24" idx="0"/>
            </p:cNvCxnSpPr>
            <p:nvPr/>
          </p:nvCxnSpPr>
          <p:spPr>
            <a:xfrm>
              <a:off x="935411" y="4126004"/>
              <a:ext cx="0" cy="82825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EBDCB943-2FBA-4C5B-8EAA-2BB6307A5347}"/>
                </a:ext>
              </a:extLst>
            </p:cNvPr>
            <p:cNvCxnSpPr>
              <a:cxnSpLocks/>
              <a:stCxn id="29" idx="1"/>
              <a:endCxn id="22" idx="3"/>
            </p:cNvCxnSpPr>
            <p:nvPr/>
          </p:nvCxnSpPr>
          <p:spPr>
            <a:xfrm flipH="1">
              <a:off x="1762457" y="3941339"/>
              <a:ext cx="45030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BFCF5B94-E103-4C3A-9833-60C07E95728C}"/>
                </a:ext>
              </a:extLst>
            </p:cNvPr>
            <p:cNvSpPr txBox="1"/>
            <p:nvPr/>
          </p:nvSpPr>
          <p:spPr>
            <a:xfrm>
              <a:off x="810588" y="2703445"/>
              <a:ext cx="4011013" cy="307777"/>
            </a:xfrm>
            <a:prstGeom prst="rect">
              <a:avLst/>
            </a:prstGeom>
            <a:noFill/>
            <a:ln w="381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Arial Narrow" panose="020B0606020202030204" pitchFamily="34" charset="0"/>
                </a:rPr>
                <a:t>Centrally-Sponsored &amp; Other Schemes (NHM, PMJAY, TB)</a:t>
              </a: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5CE92444-A6D3-4FC5-8110-4960B8E97EDA}"/>
                </a:ext>
              </a:extLst>
            </p:cNvPr>
            <p:cNvCxnSpPr>
              <a:cxnSpLocks/>
              <a:stCxn id="27" idx="2"/>
            </p:cNvCxnSpPr>
            <p:nvPr/>
          </p:nvCxnSpPr>
          <p:spPr>
            <a:xfrm>
              <a:off x="1640356" y="2316430"/>
              <a:ext cx="0" cy="3870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9817DCA3-A1A8-4314-9303-0A94348C1AB5}"/>
                </a:ext>
              </a:extLst>
            </p:cNvPr>
            <p:cNvCxnSpPr>
              <a:cxnSpLocks/>
            </p:cNvCxnSpPr>
            <p:nvPr/>
          </p:nvCxnSpPr>
          <p:spPr>
            <a:xfrm>
              <a:off x="1314839" y="3011222"/>
              <a:ext cx="0" cy="7454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66E3F7A3-15A9-4092-895C-6D942CF74378}"/>
                </a:ext>
              </a:extLst>
            </p:cNvPr>
            <p:cNvSpPr txBox="1"/>
            <p:nvPr/>
          </p:nvSpPr>
          <p:spPr>
            <a:xfrm>
              <a:off x="475856" y="5619508"/>
              <a:ext cx="1598768" cy="307777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Arial Narrow" panose="020B0606020202030204" pitchFamily="34" charset="0"/>
                </a:rPr>
                <a:t>Public Providers</a:t>
              </a:r>
            </a:p>
          </p:txBody>
        </p: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20A44C69-39D1-4C96-9F9E-F37CC9B39E13}"/>
                </a:ext>
              </a:extLst>
            </p:cNvPr>
            <p:cNvCxnSpPr>
              <a:stCxn id="24" idx="2"/>
            </p:cNvCxnSpPr>
            <p:nvPr/>
          </p:nvCxnSpPr>
          <p:spPr>
            <a:xfrm>
              <a:off x="935411" y="5292816"/>
              <a:ext cx="0" cy="32562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AD7B1566-A130-45FC-9970-BC5D34C3A795}"/>
                </a:ext>
              </a:extLst>
            </p:cNvPr>
            <p:cNvCxnSpPr>
              <a:cxnSpLocks/>
            </p:cNvCxnSpPr>
            <p:nvPr/>
          </p:nvCxnSpPr>
          <p:spPr>
            <a:xfrm>
              <a:off x="1895054" y="5288320"/>
              <a:ext cx="0" cy="3301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Connector: Elbow 117">
              <a:extLst>
                <a:ext uri="{FF2B5EF4-FFF2-40B4-BE49-F238E27FC236}">
                  <a16:creationId xmlns:a16="http://schemas.microsoft.com/office/drawing/2014/main" id="{62A8CD2C-E2F3-48BD-A0D0-CC94E9EA4678}"/>
                </a:ext>
              </a:extLst>
            </p:cNvPr>
            <p:cNvCxnSpPr>
              <a:stCxn id="22" idx="2"/>
              <a:endCxn id="25" idx="0"/>
            </p:cNvCxnSpPr>
            <p:nvPr/>
          </p:nvCxnSpPr>
          <p:spPr>
            <a:xfrm rot="16200000" flipH="1">
              <a:off x="1217832" y="4024893"/>
              <a:ext cx="823761" cy="1025983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8A9C9A04-6506-4715-8E08-3E8A5A6B2CD2}"/>
                </a:ext>
              </a:extLst>
            </p:cNvPr>
            <p:cNvSpPr txBox="1"/>
            <p:nvPr/>
          </p:nvSpPr>
          <p:spPr>
            <a:xfrm>
              <a:off x="3536806" y="5618440"/>
              <a:ext cx="1284791" cy="307777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Arial Narrow" panose="020B0606020202030204" pitchFamily="34" charset="0"/>
                </a:rPr>
                <a:t>SHI Providers</a:t>
              </a: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B7A4B2C8-B600-4B98-B8C2-CD11305A12C4}"/>
                </a:ext>
              </a:extLst>
            </p:cNvPr>
            <p:cNvSpPr txBox="1"/>
            <p:nvPr/>
          </p:nvSpPr>
          <p:spPr>
            <a:xfrm>
              <a:off x="1683175" y="3195887"/>
              <a:ext cx="3138422" cy="307777"/>
            </a:xfrm>
            <a:prstGeom prst="rect">
              <a:avLst/>
            </a:prstGeom>
            <a:noFill/>
            <a:ln w="381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Arial Narrow" panose="020B0606020202030204" pitchFamily="34" charset="0"/>
                </a:rPr>
                <a:t>SHI schemes (CGHS, ESIS)</a:t>
              </a:r>
            </a:p>
          </p:txBody>
        </p:sp>
        <p:cxnSp>
          <p:nvCxnSpPr>
            <p:cNvPr id="135" name="Straight Arrow Connector 134">
              <a:extLst>
                <a:ext uri="{FF2B5EF4-FFF2-40B4-BE49-F238E27FC236}">
                  <a16:creationId xmlns:a16="http://schemas.microsoft.com/office/drawing/2014/main" id="{DD316D36-8571-40D2-8264-E5DDCECD1623}"/>
                </a:ext>
              </a:extLst>
            </p:cNvPr>
            <p:cNvCxnSpPr/>
            <p:nvPr/>
          </p:nvCxnSpPr>
          <p:spPr>
            <a:xfrm>
              <a:off x="4638675" y="3503664"/>
              <a:ext cx="0" cy="21147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onnector: Elbow 136">
              <a:extLst>
                <a:ext uri="{FF2B5EF4-FFF2-40B4-BE49-F238E27FC236}">
                  <a16:creationId xmlns:a16="http://schemas.microsoft.com/office/drawing/2014/main" id="{9955816F-BB0E-4EE3-A7AD-7BECB158BA64}"/>
                </a:ext>
              </a:extLst>
            </p:cNvPr>
            <p:cNvCxnSpPr/>
            <p:nvPr/>
          </p:nvCxnSpPr>
          <p:spPr>
            <a:xfrm rot="5400000">
              <a:off x="2658407" y="4097644"/>
              <a:ext cx="2114775" cy="926815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C91418F8-3E79-4FE2-A064-5134DA404CA5}"/>
                </a:ext>
              </a:extLst>
            </p:cNvPr>
            <p:cNvCxnSpPr/>
            <p:nvPr/>
          </p:nvCxnSpPr>
          <p:spPr>
            <a:xfrm>
              <a:off x="4400550" y="3503664"/>
              <a:ext cx="0" cy="18779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Connector: Elbow 142">
              <a:extLst>
                <a:ext uri="{FF2B5EF4-FFF2-40B4-BE49-F238E27FC236}">
                  <a16:creationId xmlns:a16="http://schemas.microsoft.com/office/drawing/2014/main" id="{D67ECFED-C758-47F6-96FC-7227E4D4E826}"/>
                </a:ext>
              </a:extLst>
            </p:cNvPr>
            <p:cNvCxnSpPr>
              <a:endCxn id="73" idx="0"/>
            </p:cNvCxnSpPr>
            <p:nvPr/>
          </p:nvCxnSpPr>
          <p:spPr>
            <a:xfrm rot="10800000" flipV="1">
              <a:off x="1275241" y="5381624"/>
              <a:ext cx="3115785" cy="237883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Connector: Curved 150">
              <a:extLst>
                <a:ext uri="{FF2B5EF4-FFF2-40B4-BE49-F238E27FC236}">
                  <a16:creationId xmlns:a16="http://schemas.microsoft.com/office/drawing/2014/main" id="{5343DC5A-291D-4D16-91DE-07E793BF8814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1611772" y="4153573"/>
              <a:ext cx="1492436" cy="1435162"/>
            </a:xfrm>
            <a:prstGeom prst="curvedConnector3">
              <a:avLst>
                <a:gd name="adj1" fmla="val 16174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0" name="Title 1">
            <a:extLst>
              <a:ext uri="{FF2B5EF4-FFF2-40B4-BE49-F238E27FC236}">
                <a16:creationId xmlns:a16="http://schemas.microsoft.com/office/drawing/2014/main" id="{60FE0F4E-9394-4F9D-87A5-B9C97274C79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83459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>
                <a:solidFill>
                  <a:schemeClr val="bg1"/>
                </a:solidFill>
                <a:latin typeface="Arial Narrow" panose="020B0606020202030204" pitchFamily="34" charset="0"/>
              </a:rPr>
              <a:t>Increasing and consolidating public financing for health with focus on outcomes</a:t>
            </a:r>
            <a:endParaRPr lang="en-US" sz="40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94CABD25-95CC-4C37-8C5F-EA9EF11545FD}"/>
              </a:ext>
            </a:extLst>
          </p:cNvPr>
          <p:cNvSpPr txBox="1"/>
          <p:nvPr/>
        </p:nvSpPr>
        <p:spPr>
          <a:xfrm>
            <a:off x="2209531" y="815506"/>
            <a:ext cx="1493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Narrow" panose="020B0606020202030204" pitchFamily="34" charset="0"/>
              </a:rPr>
              <a:t>Current system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EF0FEBF7-85BE-4352-A7B2-11DA0C78C520}"/>
              </a:ext>
            </a:extLst>
          </p:cNvPr>
          <p:cNvSpPr txBox="1"/>
          <p:nvPr/>
        </p:nvSpPr>
        <p:spPr>
          <a:xfrm>
            <a:off x="265547" y="6159787"/>
            <a:ext cx="5610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 Narrow" panose="020B0606020202030204" pitchFamily="34" charset="0"/>
              </a:rPr>
              <a:t>Limited health-related needs-based transfers, fragmented health financing and service delivery, limited focus on results, not enough public financing</a:t>
            </a:r>
          </a:p>
        </p:txBody>
      </p: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0FD67C18-EFC0-4638-B4D6-7617D5016F73}"/>
              </a:ext>
            </a:extLst>
          </p:cNvPr>
          <p:cNvGrpSpPr/>
          <p:nvPr/>
        </p:nvGrpSpPr>
        <p:grpSpPr>
          <a:xfrm>
            <a:off x="6777133" y="1234445"/>
            <a:ext cx="4379211" cy="4894525"/>
            <a:chOff x="470985" y="1032760"/>
            <a:chExt cx="4379211" cy="4894525"/>
          </a:xfrm>
        </p:grpSpPr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BD2F9EBA-4143-4A1C-8EE8-FF6E61C7839F}"/>
                </a:ext>
              </a:extLst>
            </p:cNvPr>
            <p:cNvSpPr txBox="1"/>
            <p:nvPr/>
          </p:nvSpPr>
          <p:spPr>
            <a:xfrm>
              <a:off x="504455" y="1032760"/>
              <a:ext cx="4345741" cy="369332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Arial Narrow" panose="020B0606020202030204" pitchFamily="34" charset="0"/>
                </a:rPr>
                <a:t>Consolidated Revenues</a:t>
              </a:r>
            </a:p>
          </p:txBody>
        </p: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06645F7F-57C0-4065-806F-EB5994802DDB}"/>
                </a:ext>
              </a:extLst>
            </p:cNvPr>
            <p:cNvSpPr txBox="1"/>
            <p:nvPr/>
          </p:nvSpPr>
          <p:spPr>
            <a:xfrm>
              <a:off x="470985" y="3756673"/>
              <a:ext cx="1291472" cy="369332"/>
            </a:xfrm>
            <a:prstGeom prst="rect">
              <a:avLst/>
            </a:prstGeom>
            <a:noFill/>
            <a:ln w="3810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Arial Narrow" panose="020B0606020202030204" pitchFamily="34" charset="0"/>
                </a:rPr>
                <a:t>State Level</a:t>
              </a:r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D0228D59-E272-4676-8E56-3848B1763DAB}"/>
                </a:ext>
              </a:extLst>
            </p:cNvPr>
            <p:cNvSpPr txBox="1"/>
            <p:nvPr/>
          </p:nvSpPr>
          <p:spPr>
            <a:xfrm>
              <a:off x="475855" y="4954262"/>
              <a:ext cx="919112" cy="338554"/>
            </a:xfrm>
            <a:prstGeom prst="rect">
              <a:avLst/>
            </a:prstGeom>
            <a:noFill/>
            <a:ln>
              <a:solidFill>
                <a:srgbClr val="92D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Arial Narrow" panose="020B0606020202030204" pitchFamily="34" charset="0"/>
                </a:rPr>
                <a:t>Districts</a:t>
              </a:r>
            </a:p>
          </p:txBody>
        </p: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946FC3A4-DA85-4CB4-94D9-DC8047B276AE}"/>
                </a:ext>
              </a:extLst>
            </p:cNvPr>
            <p:cNvSpPr txBox="1"/>
            <p:nvPr/>
          </p:nvSpPr>
          <p:spPr>
            <a:xfrm>
              <a:off x="1487124" y="4949766"/>
              <a:ext cx="1311160" cy="338554"/>
            </a:xfrm>
            <a:prstGeom prst="rect">
              <a:avLst/>
            </a:prstGeom>
            <a:noFill/>
            <a:ln>
              <a:solidFill>
                <a:srgbClr val="92D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Arial Narrow" panose="020B0606020202030204" pitchFamily="34" charset="0"/>
                </a:rPr>
                <a:t>Municipalities</a:t>
              </a:r>
            </a:p>
          </p:txBody>
        </p: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792B985E-A50F-4E7A-B576-BFC114269022}"/>
                </a:ext>
              </a:extLst>
            </p:cNvPr>
            <p:cNvSpPr txBox="1"/>
            <p:nvPr/>
          </p:nvSpPr>
          <p:spPr>
            <a:xfrm>
              <a:off x="2136451" y="5618440"/>
              <a:ext cx="1311155" cy="307777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Arial Narrow" panose="020B0606020202030204" pitchFamily="34" charset="0"/>
                </a:rPr>
                <a:t>Private Providers</a:t>
              </a:r>
            </a:p>
          </p:txBody>
        </p:sp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1BB2F14C-DA37-4255-BF8F-C46CBBD3D39E}"/>
                </a:ext>
              </a:extLst>
            </p:cNvPr>
            <p:cNvSpPr txBox="1"/>
            <p:nvPr/>
          </p:nvSpPr>
          <p:spPr>
            <a:xfrm>
              <a:off x="956618" y="1947098"/>
              <a:ext cx="1367475" cy="369332"/>
            </a:xfrm>
            <a:prstGeom prst="rect">
              <a:avLst/>
            </a:prstGeom>
            <a:noFill/>
            <a:ln w="381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Arial Narrow" panose="020B0606020202030204" pitchFamily="34" charset="0"/>
                </a:rPr>
                <a:t>Central Level</a:t>
              </a:r>
            </a:p>
          </p:txBody>
        </p: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938871C0-CCE1-433B-ABFB-90AA57A6C037}"/>
                </a:ext>
              </a:extLst>
            </p:cNvPr>
            <p:cNvSpPr txBox="1"/>
            <p:nvPr/>
          </p:nvSpPr>
          <p:spPr>
            <a:xfrm>
              <a:off x="3030560" y="1870153"/>
              <a:ext cx="1791041" cy="523220"/>
            </a:xfrm>
            <a:prstGeom prst="rect">
              <a:avLst/>
            </a:prstGeom>
            <a:noFill/>
            <a:ln w="381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Arial Narrow" panose="020B0606020202030204" pitchFamily="34" charset="0"/>
                </a:rPr>
                <a:t>ICMR, NCDC, Central hospitals, etc.</a:t>
              </a:r>
            </a:p>
          </p:txBody>
        </p:sp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124A4725-5FBC-492F-AE12-59543B59B498}"/>
                </a:ext>
              </a:extLst>
            </p:cNvPr>
            <p:cNvSpPr txBox="1"/>
            <p:nvPr/>
          </p:nvSpPr>
          <p:spPr>
            <a:xfrm>
              <a:off x="2212763" y="3787450"/>
              <a:ext cx="1629587" cy="307777"/>
            </a:xfrm>
            <a:prstGeom prst="rect">
              <a:avLst/>
            </a:prstGeom>
            <a:noFill/>
            <a:ln w="38100">
              <a:solidFill>
                <a:srgbClr val="1EB5EA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Arial Narrow" panose="020B0606020202030204" pitchFamily="34" charset="0"/>
                </a:rPr>
                <a:t>State-Level Revenues</a:t>
              </a:r>
            </a:p>
          </p:txBody>
        </p:sp>
        <p:cxnSp>
          <p:nvCxnSpPr>
            <p:cNvPr id="172" name="Straight Arrow Connector 171">
              <a:extLst>
                <a:ext uri="{FF2B5EF4-FFF2-40B4-BE49-F238E27FC236}">
                  <a16:creationId xmlns:a16="http://schemas.microsoft.com/office/drawing/2014/main" id="{9F16B4A6-C36F-4BCC-B869-6C9532C91352}"/>
                </a:ext>
              </a:extLst>
            </p:cNvPr>
            <p:cNvCxnSpPr>
              <a:cxnSpLocks/>
            </p:cNvCxnSpPr>
            <p:nvPr/>
          </p:nvCxnSpPr>
          <p:spPr>
            <a:xfrm>
              <a:off x="683243" y="1394762"/>
              <a:ext cx="0" cy="23619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Connector: Elbow 172">
              <a:extLst>
                <a:ext uri="{FF2B5EF4-FFF2-40B4-BE49-F238E27FC236}">
                  <a16:creationId xmlns:a16="http://schemas.microsoft.com/office/drawing/2014/main" id="{D38B05D4-5167-4498-BEBC-6ED61DD8F8BC}"/>
                </a:ext>
              </a:extLst>
            </p:cNvPr>
            <p:cNvCxnSpPr>
              <a:cxnSpLocks/>
              <a:endCxn id="169" idx="0"/>
            </p:cNvCxnSpPr>
            <p:nvPr/>
          </p:nvCxnSpPr>
          <p:spPr>
            <a:xfrm>
              <a:off x="683243" y="1394762"/>
              <a:ext cx="957113" cy="552336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Arrow Connector 173">
              <a:extLst>
                <a:ext uri="{FF2B5EF4-FFF2-40B4-BE49-F238E27FC236}">
                  <a16:creationId xmlns:a16="http://schemas.microsoft.com/office/drawing/2014/main" id="{48681266-F43B-452E-8A8E-65646FA767A3}"/>
                </a:ext>
              </a:extLst>
            </p:cNvPr>
            <p:cNvCxnSpPr>
              <a:cxnSpLocks/>
              <a:stCxn id="169" idx="3"/>
              <a:endCxn id="170" idx="1"/>
            </p:cNvCxnSpPr>
            <p:nvPr/>
          </p:nvCxnSpPr>
          <p:spPr>
            <a:xfrm flipV="1">
              <a:off x="2324093" y="2131763"/>
              <a:ext cx="706467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Arrow Connector 174">
              <a:extLst>
                <a:ext uri="{FF2B5EF4-FFF2-40B4-BE49-F238E27FC236}">
                  <a16:creationId xmlns:a16="http://schemas.microsoft.com/office/drawing/2014/main" id="{7ACFBF09-4E23-4B51-8AC2-DB9FBAF26312}"/>
                </a:ext>
              </a:extLst>
            </p:cNvPr>
            <p:cNvCxnSpPr>
              <a:cxnSpLocks/>
              <a:endCxn id="166" idx="0"/>
            </p:cNvCxnSpPr>
            <p:nvPr/>
          </p:nvCxnSpPr>
          <p:spPr>
            <a:xfrm>
              <a:off x="935411" y="4126004"/>
              <a:ext cx="0" cy="82825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Arrow Connector 175">
              <a:extLst>
                <a:ext uri="{FF2B5EF4-FFF2-40B4-BE49-F238E27FC236}">
                  <a16:creationId xmlns:a16="http://schemas.microsoft.com/office/drawing/2014/main" id="{8C789F11-6B16-4F77-A941-2BEE5C97536F}"/>
                </a:ext>
              </a:extLst>
            </p:cNvPr>
            <p:cNvCxnSpPr>
              <a:cxnSpLocks/>
              <a:stCxn id="171" idx="1"/>
              <a:endCxn id="165" idx="3"/>
            </p:cNvCxnSpPr>
            <p:nvPr/>
          </p:nvCxnSpPr>
          <p:spPr>
            <a:xfrm flipH="1">
              <a:off x="1762457" y="3941339"/>
              <a:ext cx="45030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802F3FFA-890D-4ACE-9800-B34AE3EEDA00}"/>
                </a:ext>
              </a:extLst>
            </p:cNvPr>
            <p:cNvSpPr txBox="1"/>
            <p:nvPr/>
          </p:nvSpPr>
          <p:spPr>
            <a:xfrm>
              <a:off x="475856" y="5619508"/>
              <a:ext cx="1598768" cy="307777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Arial Narrow" panose="020B0606020202030204" pitchFamily="34" charset="0"/>
                </a:rPr>
                <a:t>Public Providers</a:t>
              </a:r>
            </a:p>
          </p:txBody>
        </p:sp>
        <p:cxnSp>
          <p:nvCxnSpPr>
            <p:cNvPr id="181" name="Straight Arrow Connector 180">
              <a:extLst>
                <a:ext uri="{FF2B5EF4-FFF2-40B4-BE49-F238E27FC236}">
                  <a16:creationId xmlns:a16="http://schemas.microsoft.com/office/drawing/2014/main" id="{70533797-9EAA-47D2-8640-D341645F9EE6}"/>
                </a:ext>
              </a:extLst>
            </p:cNvPr>
            <p:cNvCxnSpPr>
              <a:stCxn id="166" idx="2"/>
            </p:cNvCxnSpPr>
            <p:nvPr/>
          </p:nvCxnSpPr>
          <p:spPr>
            <a:xfrm>
              <a:off x="935411" y="5292816"/>
              <a:ext cx="0" cy="32562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Arrow Connector 181">
              <a:extLst>
                <a:ext uri="{FF2B5EF4-FFF2-40B4-BE49-F238E27FC236}">
                  <a16:creationId xmlns:a16="http://schemas.microsoft.com/office/drawing/2014/main" id="{9F4E18D7-5F40-4C25-A35C-5926F29FBC72}"/>
                </a:ext>
              </a:extLst>
            </p:cNvPr>
            <p:cNvCxnSpPr>
              <a:cxnSpLocks/>
            </p:cNvCxnSpPr>
            <p:nvPr/>
          </p:nvCxnSpPr>
          <p:spPr>
            <a:xfrm>
              <a:off x="1895054" y="5288320"/>
              <a:ext cx="0" cy="3301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Connector: Elbow 182">
              <a:extLst>
                <a:ext uri="{FF2B5EF4-FFF2-40B4-BE49-F238E27FC236}">
                  <a16:creationId xmlns:a16="http://schemas.microsoft.com/office/drawing/2014/main" id="{867356E7-0BB8-47A8-9622-9B7BFB4EA0B6}"/>
                </a:ext>
              </a:extLst>
            </p:cNvPr>
            <p:cNvCxnSpPr>
              <a:stCxn id="165" idx="2"/>
              <a:endCxn id="167" idx="0"/>
            </p:cNvCxnSpPr>
            <p:nvPr/>
          </p:nvCxnSpPr>
          <p:spPr>
            <a:xfrm rot="16200000" flipH="1">
              <a:off x="1217832" y="4024893"/>
              <a:ext cx="823761" cy="1025983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id="{45C787E0-E245-4CC5-821F-E0BD9985986A}"/>
                </a:ext>
              </a:extLst>
            </p:cNvPr>
            <p:cNvSpPr txBox="1"/>
            <p:nvPr/>
          </p:nvSpPr>
          <p:spPr>
            <a:xfrm>
              <a:off x="3536806" y="5618440"/>
              <a:ext cx="1284791" cy="307777"/>
            </a:xfrm>
            <a:prstGeom prst="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>
                      <a:lumMod val="85000"/>
                    </a:schemeClr>
                  </a:solidFill>
                  <a:latin typeface="Arial Narrow" panose="020B0606020202030204" pitchFamily="34" charset="0"/>
                </a:rPr>
                <a:t>SHI Providers</a:t>
              </a:r>
            </a:p>
          </p:txBody>
        </p:sp>
        <p:sp>
          <p:nvSpPr>
            <p:cNvPr id="185" name="TextBox 184">
              <a:extLst>
                <a:ext uri="{FF2B5EF4-FFF2-40B4-BE49-F238E27FC236}">
                  <a16:creationId xmlns:a16="http://schemas.microsoft.com/office/drawing/2014/main" id="{CE0CE19F-0A4F-40F1-94A4-C7C22FED7002}"/>
                </a:ext>
              </a:extLst>
            </p:cNvPr>
            <p:cNvSpPr txBox="1"/>
            <p:nvPr/>
          </p:nvSpPr>
          <p:spPr>
            <a:xfrm>
              <a:off x="1623714" y="2805819"/>
              <a:ext cx="3138422" cy="523220"/>
            </a:xfrm>
            <a:prstGeom prst="rect">
              <a:avLst/>
            </a:prstGeom>
            <a:noFill/>
            <a:ln w="381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Arial Narrow" panose="020B0606020202030204" pitchFamily="34" charset="0"/>
                </a:rPr>
                <a:t>Consolidated Financing </a:t>
              </a:r>
            </a:p>
            <a:p>
              <a:pPr algn="ctr"/>
              <a:r>
                <a:rPr lang="en-US" sz="1400" dirty="0">
                  <a:latin typeface="Arial Narrow" panose="020B0606020202030204" pitchFamily="34" charset="0"/>
                </a:rPr>
                <a:t>(NHM, PMJAY, CGHS, ESIS)</a:t>
              </a:r>
            </a:p>
          </p:txBody>
        </p:sp>
        <p:cxnSp>
          <p:nvCxnSpPr>
            <p:cNvPr id="186" name="Straight Arrow Connector 185">
              <a:extLst>
                <a:ext uri="{FF2B5EF4-FFF2-40B4-BE49-F238E27FC236}">
                  <a16:creationId xmlns:a16="http://schemas.microsoft.com/office/drawing/2014/main" id="{C8DAA814-FCA5-4E43-A0AF-556D8629C598}"/>
                </a:ext>
              </a:extLst>
            </p:cNvPr>
            <p:cNvCxnSpPr>
              <a:cxnSpLocks/>
            </p:cNvCxnSpPr>
            <p:nvPr/>
          </p:nvCxnSpPr>
          <p:spPr>
            <a:xfrm>
              <a:off x="4638675" y="3359991"/>
              <a:ext cx="0" cy="2258448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Connector: Elbow 186">
              <a:extLst>
                <a:ext uri="{FF2B5EF4-FFF2-40B4-BE49-F238E27FC236}">
                  <a16:creationId xmlns:a16="http://schemas.microsoft.com/office/drawing/2014/main" id="{61166CF7-ACD8-41C6-90AF-34BF5EA9BB6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573421" y="4038959"/>
              <a:ext cx="2258448" cy="900513"/>
            </a:xfrm>
            <a:prstGeom prst="bentConnector3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id="{C37D9340-5963-4A12-8B72-0BE0F0234862}"/>
                </a:ext>
              </a:extLst>
            </p:cNvPr>
            <p:cNvCxnSpPr>
              <a:cxnSpLocks/>
            </p:cNvCxnSpPr>
            <p:nvPr/>
          </p:nvCxnSpPr>
          <p:spPr>
            <a:xfrm>
              <a:off x="4391026" y="3359991"/>
              <a:ext cx="9524" cy="202163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Connector: Elbow 188">
              <a:extLst>
                <a:ext uri="{FF2B5EF4-FFF2-40B4-BE49-F238E27FC236}">
                  <a16:creationId xmlns:a16="http://schemas.microsoft.com/office/drawing/2014/main" id="{DD6C9CD5-2546-419C-8013-943847521DBC}"/>
                </a:ext>
              </a:extLst>
            </p:cNvPr>
            <p:cNvCxnSpPr>
              <a:endCxn id="180" idx="0"/>
            </p:cNvCxnSpPr>
            <p:nvPr/>
          </p:nvCxnSpPr>
          <p:spPr>
            <a:xfrm rot="10800000" flipV="1">
              <a:off x="1275241" y="5381624"/>
              <a:ext cx="3115785" cy="237883"/>
            </a:xfrm>
            <a:prstGeom prst="bentConnector2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Connector: Curved 189">
              <a:extLst>
                <a:ext uri="{FF2B5EF4-FFF2-40B4-BE49-F238E27FC236}">
                  <a16:creationId xmlns:a16="http://schemas.microsoft.com/office/drawing/2014/main" id="{8F74A331-222E-4092-AE78-1F35E0DDB52B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1611772" y="4153573"/>
              <a:ext cx="1492436" cy="1435162"/>
            </a:xfrm>
            <a:prstGeom prst="curvedConnector3">
              <a:avLst>
                <a:gd name="adj1" fmla="val 16174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1" name="TextBox 190">
            <a:extLst>
              <a:ext uri="{FF2B5EF4-FFF2-40B4-BE49-F238E27FC236}">
                <a16:creationId xmlns:a16="http://schemas.microsoft.com/office/drawing/2014/main" id="{C47CE8B7-661A-4608-875E-8DCB978F0C97}"/>
              </a:ext>
            </a:extLst>
          </p:cNvPr>
          <p:cNvSpPr txBox="1"/>
          <p:nvPr/>
        </p:nvSpPr>
        <p:spPr>
          <a:xfrm>
            <a:off x="8236819" y="840471"/>
            <a:ext cx="1493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Narrow" panose="020B0606020202030204" pitchFamily="34" charset="0"/>
              </a:rPr>
              <a:t>Future system?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0F523231-A6D6-4F55-B7BF-B13961F45331}"/>
              </a:ext>
            </a:extLst>
          </p:cNvPr>
          <p:cNvSpPr txBox="1"/>
          <p:nvPr/>
        </p:nvSpPr>
        <p:spPr>
          <a:xfrm>
            <a:off x="5937526" y="6159787"/>
            <a:ext cx="6254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 Narrow" panose="020B0606020202030204" pitchFamily="34" charset="0"/>
              </a:rPr>
              <a:t>Health-related needs-based transfers, increased and consolidated health financing, integrated service delivery with focus on using innovation and technology to achieve results</a:t>
            </a:r>
          </a:p>
        </p:txBody>
      </p:sp>
      <p:sp>
        <p:nvSpPr>
          <p:cNvPr id="193" name="Arrow: Right 192">
            <a:extLst>
              <a:ext uri="{FF2B5EF4-FFF2-40B4-BE49-F238E27FC236}">
                <a16:creationId xmlns:a16="http://schemas.microsoft.com/office/drawing/2014/main" id="{BE833E92-5403-4F12-B1D9-720B9A061C53}"/>
              </a:ext>
            </a:extLst>
          </p:cNvPr>
          <p:cNvSpPr/>
          <p:nvPr/>
        </p:nvSpPr>
        <p:spPr>
          <a:xfrm>
            <a:off x="5455431" y="1384472"/>
            <a:ext cx="1022641" cy="8993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5" name="Straight Arrow Connector 194">
            <a:extLst>
              <a:ext uri="{FF2B5EF4-FFF2-40B4-BE49-F238E27FC236}">
                <a16:creationId xmlns:a16="http://schemas.microsoft.com/office/drawing/2014/main" id="{72B50420-52E0-467A-B0A0-118220CF9986}"/>
              </a:ext>
            </a:extLst>
          </p:cNvPr>
          <p:cNvCxnSpPr>
            <a:endCxn id="170" idx="0"/>
          </p:cNvCxnSpPr>
          <p:nvPr/>
        </p:nvCxnSpPr>
        <p:spPr>
          <a:xfrm>
            <a:off x="10232228" y="1596447"/>
            <a:ext cx="1" cy="475391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ctor: Curved 196">
            <a:extLst>
              <a:ext uri="{FF2B5EF4-FFF2-40B4-BE49-F238E27FC236}">
                <a16:creationId xmlns:a16="http://schemas.microsoft.com/office/drawing/2014/main" id="{DE054150-D7F3-497E-B8F3-340B244E35E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963782" y="2534676"/>
            <a:ext cx="3558080" cy="1696281"/>
          </a:xfrm>
          <a:prstGeom prst="curvedConnector3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Arrow Connector 210">
            <a:extLst>
              <a:ext uri="{FF2B5EF4-FFF2-40B4-BE49-F238E27FC236}">
                <a16:creationId xmlns:a16="http://schemas.microsoft.com/office/drawing/2014/main" id="{5C270FBA-135D-4556-913E-06C93035ED12}"/>
              </a:ext>
            </a:extLst>
          </p:cNvPr>
          <p:cNvCxnSpPr>
            <a:cxnSpLocks/>
          </p:cNvCxnSpPr>
          <p:nvPr/>
        </p:nvCxnSpPr>
        <p:spPr>
          <a:xfrm>
            <a:off x="8842443" y="5490005"/>
            <a:ext cx="0" cy="3290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nector: Curved 213">
            <a:extLst>
              <a:ext uri="{FF2B5EF4-FFF2-40B4-BE49-F238E27FC236}">
                <a16:creationId xmlns:a16="http://schemas.microsoft.com/office/drawing/2014/main" id="{6E8D01D9-178D-48EC-A965-1289B3AB74F0}"/>
              </a:ext>
            </a:extLst>
          </p:cNvPr>
          <p:cNvCxnSpPr>
            <a:cxnSpLocks/>
            <a:endCxn id="168" idx="0"/>
          </p:cNvCxnSpPr>
          <p:nvPr/>
        </p:nvCxnSpPr>
        <p:spPr>
          <a:xfrm>
            <a:off x="7227695" y="5500411"/>
            <a:ext cx="1870482" cy="319714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0C7DAB1-7B66-4C84-92B7-77EECB4154B2}"/>
              </a:ext>
            </a:extLst>
          </p:cNvPr>
          <p:cNvCxnSpPr/>
          <p:nvPr/>
        </p:nvCxnSpPr>
        <p:spPr>
          <a:xfrm>
            <a:off x="8236819" y="2518115"/>
            <a:ext cx="0" cy="489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CFD4F34-C602-40FB-B154-B57B2F09BC0D}"/>
              </a:ext>
            </a:extLst>
          </p:cNvPr>
          <p:cNvCxnSpPr>
            <a:endCxn id="165" idx="0"/>
          </p:cNvCxnSpPr>
          <p:nvPr/>
        </p:nvCxnSpPr>
        <p:spPr>
          <a:xfrm>
            <a:off x="7422869" y="2518115"/>
            <a:ext cx="0" cy="14402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57B18EFC-CE63-4C6A-B58D-B810632317E5}"/>
              </a:ext>
            </a:extLst>
          </p:cNvPr>
          <p:cNvCxnSpPr>
            <a:endCxn id="185" idx="1"/>
          </p:cNvCxnSpPr>
          <p:nvPr/>
        </p:nvCxnSpPr>
        <p:spPr>
          <a:xfrm rot="5400000" flipH="1" flipV="1">
            <a:off x="7470866" y="3499363"/>
            <a:ext cx="689244" cy="22874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E4DE375-50E3-459A-9DF3-82C1BF691F13}"/>
              </a:ext>
            </a:extLst>
          </p:cNvPr>
          <p:cNvCxnSpPr/>
          <p:nvPr/>
        </p:nvCxnSpPr>
        <p:spPr>
          <a:xfrm>
            <a:off x="7946504" y="3530724"/>
            <a:ext cx="0" cy="4088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3668F01-C355-482E-87D4-77F00ACD34CE}"/>
              </a:ext>
            </a:extLst>
          </p:cNvPr>
          <p:cNvSpPr txBox="1"/>
          <p:nvPr/>
        </p:nvSpPr>
        <p:spPr>
          <a:xfrm>
            <a:off x="5468873" y="3429000"/>
            <a:ext cx="1430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 Narrow" panose="020B0606020202030204" pitchFamily="34" charset="0"/>
              </a:rPr>
              <a:t>Health-related needs-based transfers, holding states accountable for results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966894E-2D06-4C9E-BE4A-3536609BB61A}"/>
              </a:ext>
            </a:extLst>
          </p:cNvPr>
          <p:cNvCxnSpPr>
            <a:cxnSpLocks/>
          </p:cNvCxnSpPr>
          <p:nvPr/>
        </p:nvCxnSpPr>
        <p:spPr>
          <a:xfrm>
            <a:off x="6810603" y="3655742"/>
            <a:ext cx="1447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72762D13-9F27-4186-96B3-B5C925D665B0}"/>
              </a:ext>
            </a:extLst>
          </p:cNvPr>
          <p:cNvSpPr txBox="1"/>
          <p:nvPr/>
        </p:nvSpPr>
        <p:spPr>
          <a:xfrm>
            <a:off x="5494301" y="2649016"/>
            <a:ext cx="142175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 Narrow" panose="020B0606020202030204" pitchFamily="34" charset="0"/>
              </a:rPr>
              <a:t>Health-related needs-based direct transfers to large municipalities?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EF979053-381E-4D8D-9550-D461C12AC9AE}"/>
              </a:ext>
            </a:extLst>
          </p:cNvPr>
          <p:cNvCxnSpPr>
            <a:cxnSpLocks/>
          </p:cNvCxnSpPr>
          <p:nvPr/>
        </p:nvCxnSpPr>
        <p:spPr>
          <a:xfrm>
            <a:off x="6781645" y="2860807"/>
            <a:ext cx="3620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6234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20FC7ED-CFF6-4AB7-856F-2F5FEB1B8F6D}"/>
              </a:ext>
            </a:extLst>
          </p:cNvPr>
          <p:cNvSpPr txBox="1"/>
          <p:nvPr/>
        </p:nvSpPr>
        <p:spPr>
          <a:xfrm>
            <a:off x="798136" y="1582455"/>
            <a:ext cx="105957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b="1" dirty="0">
                <a:latin typeface="Arial Narrow" panose="020B0606020202030204" pitchFamily="34" charset="0"/>
              </a:rPr>
              <a:t>COVID-19 in India </a:t>
            </a:r>
          </a:p>
          <a:p>
            <a:r>
              <a:rPr lang="en-US" sz="2800" dirty="0">
                <a:latin typeface="Arial Narrow" panose="020B0606020202030204" pitchFamily="34" charset="0"/>
              </a:rPr>
              <a:t>	Current situation and impact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800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b="1" dirty="0">
                <a:latin typeface="Arial Narrow" panose="020B0606020202030204" pitchFamily="34" charset="0"/>
              </a:rPr>
              <a:t>A snapshot of India’s health system performance </a:t>
            </a:r>
          </a:p>
          <a:p>
            <a:pPr lvl="2"/>
            <a:r>
              <a:rPr lang="en-US" sz="2800" dirty="0">
                <a:latin typeface="Arial Narrow" panose="020B0606020202030204" pitchFamily="34" charset="0"/>
              </a:rPr>
              <a:t>Achievements and challenges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800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b="1" dirty="0">
                <a:latin typeface="Arial Narrow" panose="020B0606020202030204" pitchFamily="34" charset="0"/>
              </a:rPr>
              <a:t>Getting Better:  A health system for the 21</a:t>
            </a:r>
            <a:r>
              <a:rPr lang="en-US" sz="2800" b="1" baseline="30000" dirty="0">
                <a:latin typeface="Arial Narrow" panose="020B0606020202030204" pitchFamily="34" charset="0"/>
              </a:rPr>
              <a:t>st</a:t>
            </a:r>
            <a:r>
              <a:rPr lang="en-US" sz="2800" b="1" dirty="0">
                <a:latin typeface="Arial Narrow" panose="020B0606020202030204" pitchFamily="34" charset="0"/>
              </a:rPr>
              <a:t> century</a:t>
            </a:r>
          </a:p>
          <a:p>
            <a:r>
              <a:rPr lang="en-US" sz="2800" dirty="0">
                <a:latin typeface="Arial Narrow" panose="020B0606020202030204" pitchFamily="34" charset="0"/>
              </a:rPr>
              <a:t>	Better health financing, service delivery, and public health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9035F0-1177-49DA-9398-933023F1CFB0}"/>
              </a:ext>
            </a:extLst>
          </p:cNvPr>
          <p:cNvSpPr/>
          <p:nvPr/>
        </p:nvSpPr>
        <p:spPr>
          <a:xfrm>
            <a:off x="0" y="0"/>
            <a:ext cx="12192000" cy="103857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 Narrow" panose="020B0606020202030204" pitchFamily="34" charset="0"/>
              </a:rPr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7882652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93394-CFD3-4782-BB4F-0F8BDC7EE8D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03187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Arial Narrow" panose="020B0606020202030204" pitchFamily="34" charset="0"/>
              </a:rPr>
              <a:t>Summary</a:t>
            </a:r>
            <a:endParaRPr lang="en-US" sz="4000" b="1" i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4428D5F-5650-4504-A98C-B2E8CBA3CD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8293221"/>
              </p:ext>
            </p:extLst>
          </p:nvPr>
        </p:nvGraphicFramePr>
        <p:xfrm>
          <a:off x="1434905" y="1035327"/>
          <a:ext cx="9200269" cy="58192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18075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285EF45-1D7D-4334-9A3E-864023D0C330}"/>
              </a:ext>
            </a:extLst>
          </p:cNvPr>
          <p:cNvSpPr txBox="1">
            <a:spLocks/>
          </p:cNvSpPr>
          <p:nvPr/>
        </p:nvSpPr>
        <p:spPr>
          <a:xfrm>
            <a:off x="0" y="2143433"/>
            <a:ext cx="12192000" cy="103187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Arial Narrow" panose="020B0606020202030204" pitchFamily="34" charset="0"/>
              </a:rPr>
              <a:t>Annex: Inter-fiscal transfers in federal health systems</a:t>
            </a:r>
            <a:endParaRPr lang="en-US" sz="4000" b="1" i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0693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439" y="1533832"/>
            <a:ext cx="11454580" cy="4223263"/>
          </a:xfrm>
        </p:spPr>
        <p:txBody>
          <a:bodyPr>
            <a:normAutofit/>
          </a:bodyPr>
          <a:lstStyle/>
          <a:p>
            <a:r>
              <a:rPr lang="en-US" sz="2000" b="1" dirty="0"/>
              <a:t>Argentina</a:t>
            </a:r>
            <a:r>
              <a:rPr lang="en-US" sz="2000" dirty="0"/>
              <a:t>: 60% needs based (per capita for maternity under “Plan </a:t>
            </a:r>
            <a:r>
              <a:rPr lang="en-US" sz="2000" dirty="0" err="1"/>
              <a:t>Nacer</a:t>
            </a:r>
            <a:r>
              <a:rPr lang="en-US" sz="2000" dirty="0"/>
              <a:t>”) </a:t>
            </a:r>
          </a:p>
          <a:p>
            <a:r>
              <a:rPr lang="en-US" sz="2000" b="1" dirty="0"/>
              <a:t>Australia</a:t>
            </a:r>
            <a:r>
              <a:rPr lang="en-US" sz="2000" dirty="0"/>
              <a:t>: Partly needs-based health transfers (indicators unknown)</a:t>
            </a:r>
          </a:p>
          <a:p>
            <a:r>
              <a:rPr lang="en-US" sz="2000" b="1" dirty="0"/>
              <a:t>Brazil</a:t>
            </a:r>
            <a:r>
              <a:rPr lang="en-US" sz="2000" dirty="0"/>
              <a:t>: 10 indicators, mostly mortality based</a:t>
            </a:r>
          </a:p>
          <a:p>
            <a:r>
              <a:rPr lang="en-US" sz="2000" b="1" dirty="0"/>
              <a:t>Indonesia</a:t>
            </a:r>
            <a:r>
              <a:rPr lang="en-US" sz="2000" dirty="0"/>
              <a:t>: Needs-based, partly reflecting a “human development index”</a:t>
            </a:r>
          </a:p>
          <a:p>
            <a:r>
              <a:rPr lang="en-US" sz="2000" b="1" dirty="0"/>
              <a:t>Pakistan</a:t>
            </a:r>
            <a:r>
              <a:rPr lang="en-US" sz="2000" dirty="0"/>
              <a:t>: ~10 indicators for needs-based component, some health-specific</a:t>
            </a:r>
          </a:p>
          <a:p>
            <a:r>
              <a:rPr lang="en-US" sz="2000" b="1" dirty="0"/>
              <a:t>Italy, Norway, Portugal, UK</a:t>
            </a:r>
            <a:r>
              <a:rPr lang="en-US" sz="2000" dirty="0"/>
              <a:t>: Health-specific indicators for determining need</a:t>
            </a:r>
          </a:p>
          <a:p>
            <a:endParaRPr lang="en-US" sz="2000" dirty="0"/>
          </a:p>
          <a:p>
            <a:r>
              <a:rPr lang="en-US" sz="2000" b="1" dirty="0"/>
              <a:t>South Africa</a:t>
            </a:r>
            <a:r>
              <a:rPr lang="en-US" sz="2000" dirty="0"/>
              <a:t>: 11 indicators, demographic/social, not health-specific</a:t>
            </a:r>
          </a:p>
          <a:p>
            <a:r>
              <a:rPr lang="en-US" sz="2000" b="1" dirty="0"/>
              <a:t>China and Russia</a:t>
            </a:r>
            <a:r>
              <a:rPr lang="en-US" sz="2000" dirty="0"/>
              <a:t>: Needs-based, but not health-specific</a:t>
            </a:r>
          </a:p>
          <a:p>
            <a:r>
              <a:rPr lang="en-US" sz="2000" b="1" dirty="0"/>
              <a:t>Canada</a:t>
            </a:r>
            <a:r>
              <a:rPr lang="en-US" sz="2000" dirty="0"/>
              <a:t>: Per capita only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CBAE48B-6868-4A4D-A580-7B084454D251}"/>
              </a:ext>
            </a:extLst>
          </p:cNvPr>
          <p:cNvSpPr txBox="1">
            <a:spLocks/>
          </p:cNvSpPr>
          <p:nvPr/>
        </p:nvSpPr>
        <p:spPr>
          <a:xfrm>
            <a:off x="0" y="8071"/>
            <a:ext cx="12192000" cy="103187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Arial Narrow" panose="020B0606020202030204" pitchFamily="34" charset="0"/>
              </a:rPr>
              <a:t>Many countries have needs-based transfers using formulas including health indicators</a:t>
            </a:r>
            <a:endParaRPr lang="en-US" sz="4000" b="1" i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5470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384" y="1495207"/>
            <a:ext cx="10778203" cy="5131735"/>
          </a:xfrm>
        </p:spPr>
        <p:txBody>
          <a:bodyPr>
            <a:normAutofit/>
          </a:bodyPr>
          <a:lstStyle/>
          <a:p>
            <a:r>
              <a:rPr lang="en-US" sz="2000" b="1" dirty="0"/>
              <a:t>Argentina</a:t>
            </a:r>
            <a:r>
              <a:rPr lang="en-US" sz="2000" dirty="0"/>
              <a:t>: 40% of transfer is performance-based, with 14 health indicators (mainly maternal and child health)</a:t>
            </a:r>
          </a:p>
          <a:p>
            <a:r>
              <a:rPr lang="en-US" sz="2000" b="1" dirty="0"/>
              <a:t>Australia</a:t>
            </a:r>
            <a:r>
              <a:rPr lang="en-US" sz="2000" dirty="0"/>
              <a:t>: 30 performance indicators under National Health Agreement (but funds are generally not withheld if not achieved)</a:t>
            </a:r>
          </a:p>
          <a:p>
            <a:r>
              <a:rPr lang="en-US" sz="2000" b="1" dirty="0"/>
              <a:t>Brazil</a:t>
            </a:r>
            <a:r>
              <a:rPr lang="en-US" sz="2000" dirty="0"/>
              <a:t>: Performance transfer to municipalities dropped due to political resistance</a:t>
            </a:r>
          </a:p>
          <a:p>
            <a:r>
              <a:rPr lang="en-US" sz="2000" b="1" dirty="0"/>
              <a:t>Indonesia</a:t>
            </a:r>
            <a:r>
              <a:rPr lang="en-US" sz="2000" dirty="0"/>
              <a:t>: Performance-based community block grant based on 12 indicators (including 8 related to maternal and child health)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CB5476C-5EB2-4DC3-8287-10A07C38ED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03187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Arial Narrow" panose="020B0606020202030204" pitchFamily="34" charset="0"/>
              </a:rPr>
              <a:t>A few countries have performance-based health transfers</a:t>
            </a:r>
            <a:endParaRPr lang="en-US" sz="4000" b="1" i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837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7F64FE3-6C91-4C01-8957-ABC1836FFD5E}"/>
              </a:ext>
            </a:extLst>
          </p:cNvPr>
          <p:cNvSpPr/>
          <p:nvPr/>
        </p:nvSpPr>
        <p:spPr>
          <a:xfrm>
            <a:off x="0" y="2257263"/>
            <a:ext cx="12192000" cy="1319753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COVID-19 in India: Current Situation and Impact</a:t>
            </a:r>
            <a:endParaRPr lang="en-US" sz="2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95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20FC7ED-CFF6-4AB7-856F-2F5FEB1B8F6D}"/>
              </a:ext>
            </a:extLst>
          </p:cNvPr>
          <p:cNvSpPr txBox="1"/>
          <p:nvPr/>
        </p:nvSpPr>
        <p:spPr>
          <a:xfrm>
            <a:off x="429868" y="1347288"/>
            <a:ext cx="1136884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Globally, pandemic has peaked in many countries, including China. Many countries including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Thailand</a:t>
            </a:r>
            <a:r>
              <a:rPr lang="en-US" sz="2000" dirty="0">
                <a:latin typeface="Arial Narrow" panose="020B0606020202030204" pitchFamily="34" charset="0"/>
              </a:rPr>
              <a:t> and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Vietnam</a:t>
            </a:r>
            <a:r>
              <a:rPr lang="en-US" sz="2000" dirty="0">
                <a:latin typeface="Arial Narrow" panose="020B0606020202030204" pitchFamily="34" charset="0"/>
              </a:rPr>
              <a:t> appear to have managed to control the epidemic. The locus is shifting to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South Asia </a:t>
            </a:r>
            <a:r>
              <a:rPr lang="en-US" sz="2000" dirty="0">
                <a:latin typeface="Arial Narrow" panose="020B0606020202030204" pitchFamily="34" charset="0"/>
              </a:rPr>
              <a:t>and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Latin America</a:t>
            </a:r>
            <a:r>
              <a:rPr lang="en-US" sz="2000" dirty="0">
                <a:latin typeface="Arial Narrow" panose="020B0606020202030204" pitchFamily="34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India</a:t>
            </a:r>
            <a:r>
              <a:rPr lang="en-US" sz="2000" dirty="0">
                <a:latin typeface="Arial Narrow" panose="020B0606020202030204" pitchFamily="34" charset="0"/>
              </a:rPr>
              <a:t> has now overtaken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Russia</a:t>
            </a:r>
            <a:r>
              <a:rPr lang="en-US" sz="2000" dirty="0">
                <a:latin typeface="Arial Narrow" panose="020B0606020202030204" pitchFamily="34" charset="0"/>
              </a:rPr>
              <a:t> to have the third highest number of daily cases in the world (behind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Brazil</a:t>
            </a:r>
            <a:r>
              <a:rPr lang="en-US" sz="2000" dirty="0">
                <a:latin typeface="Arial Narrow" panose="020B0606020202030204" pitchFamily="34" charset="0"/>
              </a:rPr>
              <a:t> and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USA</a:t>
            </a:r>
            <a:r>
              <a:rPr lang="en-US" sz="2000" dirty="0">
                <a:latin typeface="Arial Narrow" panose="020B0606020202030204" pitchFamily="34" charset="0"/>
              </a:rPr>
              <a:t>).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DC2E16-EE88-48B5-A08F-75F9ADECC06A}"/>
              </a:ext>
            </a:extLst>
          </p:cNvPr>
          <p:cNvSpPr/>
          <p:nvPr/>
        </p:nvSpPr>
        <p:spPr>
          <a:xfrm>
            <a:off x="-1" y="1"/>
            <a:ext cx="12192001" cy="1052052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 Narrow" panose="020B0606020202030204" pitchFamily="34" charset="0"/>
              </a:rPr>
              <a:t>COVID-19 in India: Current Situation</a:t>
            </a:r>
            <a:endParaRPr lang="en-US" sz="2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DD9CB88-A120-4040-8A68-064645D3C8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288" y="2646370"/>
            <a:ext cx="5684421" cy="413391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01B998D-3CD9-433E-960B-CB2C54C65BE4}"/>
              </a:ext>
            </a:extLst>
          </p:cNvPr>
          <p:cNvSpPr txBox="1"/>
          <p:nvPr/>
        </p:nvSpPr>
        <p:spPr>
          <a:xfrm flipH="1" flipV="1">
            <a:off x="676344" y="5993383"/>
            <a:ext cx="6346640" cy="591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DF5462-9F03-4EE5-AA15-DDB40ED89533}"/>
              </a:ext>
            </a:extLst>
          </p:cNvPr>
          <p:cNvSpPr txBox="1"/>
          <p:nvPr/>
        </p:nvSpPr>
        <p:spPr>
          <a:xfrm>
            <a:off x="429868" y="2842170"/>
            <a:ext cx="5565058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Incidence was localized to large extent in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urban</a:t>
            </a:r>
            <a:r>
              <a:rPr lang="en-US" sz="2000" dirty="0">
                <a:latin typeface="Arial Narrow" panose="020B0606020202030204" pitchFamily="34" charset="0"/>
              </a:rPr>
              <a:t> densely-populated clusters: Delhi, Mumbai, Chennai but is spreading to rural areas.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Almost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15,000 deaths </a:t>
            </a:r>
            <a:r>
              <a:rPr lang="en-US" sz="2000" dirty="0">
                <a:latin typeface="Arial Narrow" panose="020B0606020202030204" pitchFamily="34" charset="0"/>
              </a:rPr>
              <a:t>in total due to COVID-19 in India to date, compared to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125,000</a:t>
            </a:r>
            <a:r>
              <a:rPr lang="en-US" sz="2000" dirty="0">
                <a:latin typeface="Arial Narrow" panose="020B0606020202030204" pitchFamily="34" charset="0"/>
              </a:rPr>
              <a:t> in USA and almost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55,000</a:t>
            </a:r>
            <a:r>
              <a:rPr lang="en-US" sz="2000" dirty="0">
                <a:latin typeface="Arial Narrow" panose="020B0606020202030204" pitchFamily="34" charset="0"/>
              </a:rPr>
              <a:t> in Brazil. Per capita rates low in India.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Transmission has picked up since the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lockdown</a:t>
            </a:r>
            <a:r>
              <a:rPr lang="en-US" sz="2000" dirty="0">
                <a:latin typeface="Arial Narrow" panose="020B0606020202030204" pitchFamily="34" charset="0"/>
              </a:rPr>
              <a:t> – one of the most stringent globally – was relaxed.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35052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20FC7ED-CFF6-4AB7-856F-2F5FEB1B8F6D}"/>
              </a:ext>
            </a:extLst>
          </p:cNvPr>
          <p:cNvSpPr txBox="1"/>
          <p:nvPr/>
        </p:nvSpPr>
        <p:spPr>
          <a:xfrm>
            <a:off x="308029" y="1690062"/>
            <a:ext cx="377775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In normal times, 90% of those reporting an ailment seek outside medical advice; during lockdown, about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40%</a:t>
            </a:r>
            <a:r>
              <a:rPr lang="en-US" sz="2000" dirty="0">
                <a:latin typeface="Arial Narrow" panose="020B0606020202030204" pitchFamily="34" charset="0"/>
              </a:rPr>
              <a:t> did so.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PM-JAY utilization (hospitalization among poor) declined by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64% </a:t>
            </a:r>
            <a:r>
              <a:rPr lang="en-US" sz="2000" dirty="0">
                <a:latin typeface="Arial Narrow" panose="020B0606020202030204" pitchFamily="34" charset="0"/>
              </a:rPr>
              <a:t>during the early lockdown, and by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51% </a:t>
            </a:r>
            <a:r>
              <a:rPr lang="en-US" sz="2000" dirty="0">
                <a:latin typeface="Arial Narrow" panose="020B0606020202030204" pitchFamily="34" charset="0"/>
              </a:rPr>
              <a:t>during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>
                <a:latin typeface="Arial Narrow" panose="020B0606020202030204" pitchFamily="34" charset="0"/>
              </a:rPr>
              <a:t>full 10-week lockdown, including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25% </a:t>
            </a:r>
            <a:r>
              <a:rPr lang="en-US" sz="2000" dirty="0">
                <a:latin typeface="Arial Narrow" panose="020B0606020202030204" pitchFamily="34" charset="0"/>
              </a:rPr>
              <a:t>for deliveries and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64% </a:t>
            </a:r>
            <a:r>
              <a:rPr lang="en-US" sz="2000" dirty="0">
                <a:latin typeface="Arial Narrow" panose="020B0606020202030204" pitchFamily="34" charset="0"/>
              </a:rPr>
              <a:t>for cancer care.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9035F0-1177-49DA-9398-933023F1CFB0}"/>
              </a:ext>
            </a:extLst>
          </p:cNvPr>
          <p:cNvSpPr/>
          <p:nvPr/>
        </p:nvSpPr>
        <p:spPr>
          <a:xfrm>
            <a:off x="0" y="0"/>
            <a:ext cx="12192000" cy="103857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 Narrow" panose="020B0606020202030204" pitchFamily="34" charset="0"/>
              </a:rPr>
              <a:t>Collateral damage: Heavy toll on non-COVID health care…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FB75EBD-A6A3-4972-A5DE-3458E8C162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5779" y="1737232"/>
            <a:ext cx="7677150" cy="32194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422BCAD-6FAB-4531-A2B3-E096608DB297}"/>
              </a:ext>
            </a:extLst>
          </p:cNvPr>
          <p:cNvSpPr txBox="1"/>
          <p:nvPr/>
        </p:nvSpPr>
        <p:spPr>
          <a:xfrm>
            <a:off x="308029" y="5311589"/>
            <a:ext cx="117145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TB case notification in April 2020 was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84%</a:t>
            </a:r>
            <a:r>
              <a:rPr lang="en-US" sz="2000" dirty="0">
                <a:latin typeface="Arial Narrow" panose="020B0606020202030204" pitchFamily="34" charset="0"/>
              </a:rPr>
              <a:t> lower than in April 2019. One recent study estimates 95,000 additional TB deaths over the next 5 years due to collateral effects of COVID-19.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990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4A5888BB-7DB7-406E-AE0B-D54B429719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20" y="3383720"/>
            <a:ext cx="4777377" cy="347428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961DEDC-602C-4568-B599-FB9BF34E2436}"/>
              </a:ext>
            </a:extLst>
          </p:cNvPr>
          <p:cNvSpPr txBox="1"/>
          <p:nvPr/>
        </p:nvSpPr>
        <p:spPr>
          <a:xfrm>
            <a:off x="134117" y="1235527"/>
            <a:ext cx="701227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As is often the case with pandemics,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adverse economic impact </a:t>
            </a:r>
            <a:r>
              <a:rPr lang="en-US" sz="2000" dirty="0">
                <a:latin typeface="Arial Narrow" panose="020B0606020202030204" pitchFamily="34" charset="0"/>
              </a:rPr>
              <a:t>is likely to be proportionally larger than the direct impact of the coronavirus on morbidity and mortality.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Per capita GDP projected to decline by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-6%</a:t>
            </a:r>
            <a:r>
              <a:rPr lang="en-US" sz="2000" dirty="0">
                <a:latin typeface="Arial Narrow" panose="020B0606020202030204" pitchFamily="34" charset="0"/>
              </a:rPr>
              <a:t>, one of the largest contractions the country has ever seen, and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-11% </a:t>
            </a:r>
            <a:r>
              <a:rPr lang="en-US" sz="2000" dirty="0">
                <a:latin typeface="Arial Narrow" panose="020B0606020202030204" pitchFamily="34" charset="0"/>
              </a:rPr>
              <a:t>compared to trend growth rates over 2009-2019. Revenue contraction also expected (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~2%</a:t>
            </a:r>
            <a:r>
              <a:rPr lang="en-US" sz="2000" dirty="0">
                <a:latin typeface="Arial Narrow" panose="020B0606020202030204" pitchFamily="34" charset="0"/>
              </a:rPr>
              <a:t> of GDP) as well as a rise in the overall deficit.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Economic cost </a:t>
            </a:r>
            <a:r>
              <a:rPr lang="en-US" sz="2000" dirty="0">
                <a:latin typeface="Arial Narrow" panose="020B0606020202030204" pitchFamily="34" charset="0"/>
              </a:rPr>
              <a:t>of COVID-19 in India projected to be among the highest in Asia, surpassing even China where the coronavirus was first discovered.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Poverty rates </a:t>
            </a:r>
            <a:r>
              <a:rPr lang="en-US" sz="2000" dirty="0">
                <a:latin typeface="Arial Narrow" panose="020B0606020202030204" pitchFamily="34" charset="0"/>
              </a:rPr>
              <a:t>are expected to increase, those in the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informal sector </a:t>
            </a:r>
            <a:r>
              <a:rPr lang="en-US" sz="2000" dirty="0">
                <a:latin typeface="Arial Narrow" panose="020B0606020202030204" pitchFamily="34" charset="0"/>
              </a:rPr>
              <a:t>and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rural</a:t>
            </a:r>
            <a:r>
              <a:rPr lang="en-US" sz="2000" dirty="0">
                <a:latin typeface="Arial Narrow" panose="020B0606020202030204" pitchFamily="34" charset="0"/>
              </a:rPr>
              <a:t> migrants expected to be some of the worst hit.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Many other sectors also adversely impacted: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education</a:t>
            </a:r>
            <a:r>
              <a:rPr lang="en-US" sz="2000" dirty="0">
                <a:latin typeface="Arial Narrow" panose="020B0606020202030204" pitchFamily="34" charset="0"/>
              </a:rPr>
              <a:t>,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tourism</a:t>
            </a:r>
            <a:r>
              <a:rPr lang="en-US" sz="2000" dirty="0">
                <a:latin typeface="Arial Narrow" panose="020B0606020202030204" pitchFamily="34" charset="0"/>
              </a:rPr>
              <a:t>,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hospitality</a:t>
            </a:r>
            <a:r>
              <a:rPr lang="en-US" sz="2000" dirty="0">
                <a:latin typeface="Arial Narrow" panose="020B0606020202030204" pitchFamily="34" charset="0"/>
              </a:rPr>
              <a:t>,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trade</a:t>
            </a:r>
            <a:r>
              <a:rPr lang="en-US" sz="2000" dirty="0">
                <a:latin typeface="Arial Narrow" panose="020B0606020202030204" pitchFamily="34" charset="0"/>
              </a:rPr>
              <a:t>, etc..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0F3341-E8A7-4FC1-838D-AEB65EF64878}"/>
              </a:ext>
            </a:extLst>
          </p:cNvPr>
          <p:cNvSpPr/>
          <p:nvPr/>
        </p:nvSpPr>
        <p:spPr>
          <a:xfrm>
            <a:off x="1" y="0"/>
            <a:ext cx="7146388" cy="103857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bg1"/>
                </a:solidFill>
                <a:latin typeface="Arial Narrow" panose="020B0606020202030204" pitchFamily="34" charset="0"/>
              </a:rPr>
              <a:t>   …and to the economy and other sectors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A360F0-C8AE-4047-A3E1-29CAC67A35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21" y="12786"/>
            <a:ext cx="4777377" cy="3474280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0D23B0C-D710-49D3-9F87-1535366A4581}"/>
              </a:ext>
            </a:extLst>
          </p:cNvPr>
          <p:cNvCxnSpPr/>
          <p:nvPr/>
        </p:nvCxnSpPr>
        <p:spPr>
          <a:xfrm>
            <a:off x="10747716" y="4445390"/>
            <a:ext cx="0" cy="71745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7399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20FC7ED-CFF6-4AB7-856F-2F5FEB1B8F6D}"/>
              </a:ext>
            </a:extLst>
          </p:cNvPr>
          <p:cNvSpPr txBox="1"/>
          <p:nvPr/>
        </p:nvSpPr>
        <p:spPr>
          <a:xfrm>
            <a:off x="42204" y="1193324"/>
            <a:ext cx="423437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Insufficient focus on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core public health functions</a:t>
            </a:r>
            <a:r>
              <a:rPr lang="en-US" sz="2000" dirty="0">
                <a:latin typeface="Arial Narrow" panose="020B0606020202030204" pitchFamily="34" charset="0"/>
              </a:rPr>
              <a:t>: disease surveillance, testing, contact tracing.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Weaknesses in service delivery despite improvements in access, including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supply-side readiness</a:t>
            </a:r>
            <a:r>
              <a:rPr lang="en-US" sz="2000" dirty="0">
                <a:latin typeface="Arial Narrow" panose="020B0606020202030204" pitchFamily="34" charset="0"/>
              </a:rPr>
              <a:t> challenges and high variations in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quality</a:t>
            </a:r>
            <a:r>
              <a:rPr lang="en-US" sz="2000" dirty="0">
                <a:latin typeface="Arial Narrow" panose="020B0606020202030204" pitchFamily="34" charset="0"/>
              </a:rPr>
              <a:t> of care.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Inadequate attention to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urban health </a:t>
            </a:r>
            <a:r>
              <a:rPr lang="en-US" sz="2000" dirty="0">
                <a:latin typeface="Arial Narrow" panose="020B0606020202030204" pitchFamily="34" charset="0"/>
              </a:rPr>
              <a:t>systems, and to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municipalities</a:t>
            </a:r>
            <a:r>
              <a:rPr lang="en-US" sz="2000" dirty="0">
                <a:latin typeface="Arial Narrow" panose="020B0606020202030204" pitchFamily="34" charset="0"/>
              </a:rPr>
              <a:t> as a critical layer of government for health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Low levels of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public financing for health </a:t>
            </a:r>
            <a:r>
              <a:rPr lang="en-US" sz="2000" dirty="0">
                <a:latin typeface="Arial Narrow" panose="020B0606020202030204" pitchFamily="34" charset="0"/>
              </a:rPr>
              <a:t>and high levels of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out-of-pocket (OOP)</a:t>
            </a:r>
            <a:r>
              <a:rPr lang="en-US" sz="2000" dirty="0">
                <a:latin typeface="Arial Narrow" panose="020B0606020202030204" pitchFamily="34" charset="0"/>
              </a:rPr>
              <a:t> financing for health, latter is risk factor for impoverishment.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F9C6D7D-E597-42BC-9ABA-5439269B33B2}"/>
              </a:ext>
            </a:extLst>
          </p:cNvPr>
          <p:cNvSpPr/>
          <p:nvPr/>
        </p:nvSpPr>
        <p:spPr>
          <a:xfrm>
            <a:off x="0" y="0"/>
            <a:ext cx="12192000" cy="103857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COVID-19 has exposed India’s health system fault-lines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D86F20C-0F77-483D-9F76-A9352DF7009E}"/>
              </a:ext>
            </a:extLst>
          </p:cNvPr>
          <p:cNvSpPr/>
          <p:nvPr/>
        </p:nvSpPr>
        <p:spPr>
          <a:xfrm>
            <a:off x="4255531" y="4870287"/>
            <a:ext cx="78590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 Narrow" panose="020B0606020202030204" pitchFamily="34" charset="0"/>
              </a:rPr>
              <a:t>Huge fragmentations in service delivery across public vs private provision, an especially large role for latter in provision of health services: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70%</a:t>
            </a:r>
            <a:r>
              <a:rPr lang="en-US" dirty="0">
                <a:latin typeface="Arial Narrow" panose="020B0606020202030204" pitchFamily="34" charset="0"/>
              </a:rPr>
              <a:t> of outpatient utilization and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58%</a:t>
            </a:r>
            <a:r>
              <a:rPr lang="en-US" dirty="0">
                <a:latin typeface="Arial Narrow" panose="020B0606020202030204" pitchFamily="34" charset="0"/>
              </a:rPr>
              <a:t> of inpatient utilization on average occur at private facilities; utilization rates are higher at public facilities among the bottom 40%, but even for them private provision is relatively high.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F34C86-E43E-4D54-9902-CDB8B352C8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0756" y="1531336"/>
            <a:ext cx="3894296" cy="28417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528A759-267E-4257-9EB4-875480A9D8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9230" y="1531336"/>
            <a:ext cx="3894296" cy="284178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625C7B4-09E8-4A5F-AD12-EFE141F7B94C}"/>
              </a:ext>
            </a:extLst>
          </p:cNvPr>
          <p:cNvSpPr/>
          <p:nvPr/>
        </p:nvSpPr>
        <p:spPr>
          <a:xfrm>
            <a:off x="4575572" y="4371187"/>
            <a:ext cx="33246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400" i="1" dirty="0">
                <a:latin typeface="Arial Narrow" panose="020B0606020202030204" pitchFamily="34" charset="0"/>
              </a:rPr>
              <a:t>Outpatient utilization in past 15 days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954E6E-356D-4F8F-A734-C87A2AEAE14D}"/>
              </a:ext>
            </a:extLst>
          </p:cNvPr>
          <p:cNvSpPr/>
          <p:nvPr/>
        </p:nvSpPr>
        <p:spPr>
          <a:xfrm>
            <a:off x="8484046" y="4371186"/>
            <a:ext cx="33246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400" i="1" dirty="0">
                <a:latin typeface="Arial Narrow" panose="020B0606020202030204" pitchFamily="34" charset="0"/>
              </a:rPr>
              <a:t>Inpatient utilization in past 365 days</a:t>
            </a:r>
          </a:p>
        </p:txBody>
      </p:sp>
    </p:spTree>
    <p:extLst>
      <p:ext uri="{BB962C8B-B14F-4D97-AF65-F5344CB8AC3E}">
        <p14:creationId xmlns:p14="http://schemas.microsoft.com/office/powerpoint/2010/main" val="3486163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7F64FE3-6C91-4C01-8957-ABC1836FFD5E}"/>
              </a:ext>
            </a:extLst>
          </p:cNvPr>
          <p:cNvSpPr/>
          <p:nvPr/>
        </p:nvSpPr>
        <p:spPr>
          <a:xfrm>
            <a:off x="0" y="2325557"/>
            <a:ext cx="12192000" cy="1319753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A Snapshot of India’s Health System Performance</a:t>
            </a:r>
            <a:endParaRPr lang="en-US" sz="2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41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F2126381553441AAB919CB53585984" ma:contentTypeVersion="10" ma:contentTypeDescription="Create a new document." ma:contentTypeScope="" ma:versionID="2a896b099140c8cef27bbffa93a92b93">
  <xsd:schema xmlns:xsd="http://www.w3.org/2001/XMLSchema" xmlns:xs="http://www.w3.org/2001/XMLSchema" xmlns:p="http://schemas.microsoft.com/office/2006/metadata/properties" xmlns:ns3="fb6f0dd5-0349-47c8-82f6-4423e71a7ac1" targetNamespace="http://schemas.microsoft.com/office/2006/metadata/properties" ma:root="true" ma:fieldsID="02c02a5da1f879eee26b89142ead65f0" ns3:_="">
    <xsd:import namespace="fb6f0dd5-0349-47c8-82f6-4423e71a7ac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6f0dd5-0349-47c8-82f6-4423e71a7a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495BD5A-F185-4AE1-9BD7-9A1CC6DE5A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01CEBA-6951-4120-A771-927CBF48DEFD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fb6f0dd5-0349-47c8-82f6-4423e71a7ac1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9CA9AA7-C83C-45F4-B945-E6BBF3566C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6f0dd5-0349-47c8-82f6-4423e71a7a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829</TotalTime>
  <Words>3794</Words>
  <Application>Microsoft Office PowerPoint</Application>
  <PresentationFormat>Widescreen</PresentationFormat>
  <Paragraphs>414</Paragraphs>
  <Slides>33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3" baseType="lpstr">
      <vt:lpstr>Andes ExtraLight</vt:lpstr>
      <vt:lpstr>Arial</vt:lpstr>
      <vt:lpstr>Arial Narrow</vt:lpstr>
      <vt:lpstr>Avenir Roman</vt:lpstr>
      <vt:lpstr>Calibri</vt:lpstr>
      <vt:lpstr>Calibri Light</vt:lpstr>
      <vt:lpstr>Garamond</vt:lpstr>
      <vt:lpstr>Trebuchet MS</vt:lpstr>
      <vt:lpstr>Wingdings</vt:lpstr>
      <vt:lpstr>Office Theme</vt:lpstr>
      <vt:lpstr>    India’s Health System  in the Time of COVID-19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7 SHIFTS accelerated by COVID-19</vt:lpstr>
      <vt:lpstr>PowerPoint Presentation</vt:lpstr>
      <vt:lpstr>PowerPoint Presentation</vt:lpstr>
      <vt:lpstr> </vt:lpstr>
      <vt:lpstr>Strengthen key Indian institutions for disease preparedness, diagnostics, investigation, response and population health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Ajay Tandon</dc:creator>
  <cp:lastModifiedBy>Junaid Kamal Ahmad</cp:lastModifiedBy>
  <cp:revision>16</cp:revision>
  <dcterms:created xsi:type="dcterms:W3CDTF">2020-06-14T01:56:58Z</dcterms:created>
  <dcterms:modified xsi:type="dcterms:W3CDTF">2020-07-06T07:24:13Z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0x010100D3F2126381553441AAB919CB53585984</vt:lpwstr>
  </property>
</Properties>
</file>